
<file path=[Content_Types].xml><?xml version="1.0" encoding="utf-8"?>
<Types xmlns="http://schemas.openxmlformats.org/package/2006/content-types">
  <Default Extension="tmp" ContentType="image/png"/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88" r:id="rId3"/>
    <p:sldId id="258" r:id="rId4"/>
    <p:sldId id="259" r:id="rId5"/>
    <p:sldId id="284" r:id="rId6"/>
    <p:sldId id="285" r:id="rId7"/>
    <p:sldId id="260" r:id="rId8"/>
    <p:sldId id="280" r:id="rId9"/>
    <p:sldId id="261" r:id="rId10"/>
    <p:sldId id="279" r:id="rId11"/>
    <p:sldId id="262" r:id="rId12"/>
    <p:sldId id="263" r:id="rId13"/>
    <p:sldId id="264" r:id="rId14"/>
    <p:sldId id="278" r:id="rId15"/>
    <p:sldId id="265" r:id="rId16"/>
    <p:sldId id="266" r:id="rId17"/>
    <p:sldId id="289" r:id="rId18"/>
    <p:sldId id="282" r:id="rId19"/>
    <p:sldId id="287" r:id="rId20"/>
    <p:sldId id="267" r:id="rId21"/>
    <p:sldId id="268" r:id="rId22"/>
    <p:sldId id="290" r:id="rId23"/>
    <p:sldId id="269" r:id="rId24"/>
    <p:sldId id="271" r:id="rId25"/>
    <p:sldId id="281" r:id="rId26"/>
    <p:sldId id="273" r:id="rId27"/>
  </p:sldIdLst>
  <p:sldSz cx="12192000" cy="6858000"/>
  <p:notesSz cx="6858000" cy="9144000"/>
  <p:embeddedFontLst>
    <p:embeddedFont>
      <p:font typeface="Lato Light" panose="020B0604020202020204" charset="0"/>
      <p:regular r:id="rId29"/>
      <p:bold r:id="rId30"/>
      <p:italic r:id="rId31"/>
      <p:boldItalic r:id="rId32"/>
    </p:embeddedFont>
    <p:embeddedFont>
      <p:font typeface="微軟正黑體" panose="020B0604030504040204" pitchFamily="34" charset="-120"/>
      <p:regular r:id="rId33"/>
      <p:bold r:id="rId34"/>
    </p:embeddedFont>
    <p:embeddedFont>
      <p:font typeface="Arimo" panose="020B0604020202020204" charset="0"/>
      <p:regular r:id="rId35"/>
      <p:bold r:id="rId36"/>
      <p:italic r:id="rId37"/>
      <p:boldItalic r:id="rId38"/>
    </p:embeddedFont>
    <p:embeddedFont>
      <p:font typeface="微軟正黑體" panose="020B0604030504040204" pitchFamily="34" charset="-120"/>
      <p:regular r:id="rId33"/>
      <p:bold r:id="rId34"/>
    </p:embeddedFont>
    <p:embeddedFont>
      <p:font typeface="Lato" panose="020B0604020202020204" charset="0"/>
      <p:regular r:id="rId39"/>
      <p:bold r:id="rId40"/>
      <p:italic r:id="rId41"/>
      <p:boldItalic r:id="rId42"/>
    </p:embeddedFont>
    <p:embeddedFont>
      <p:font typeface="Libre Baskerville" panose="020B0604020202020204" charset="0"/>
      <p:regular r:id="rId43"/>
      <p:bold r:id="rId44"/>
      <p:italic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Century Gothic" panose="020B0502020202020204" pitchFamily="34" charset="0"/>
      <p:regular r:id="rId50"/>
      <p:bold r:id="rId51"/>
      <p:italic r:id="rId52"/>
      <p:boldItalic r:id="rId53"/>
    </p:embeddedFont>
    <p:embeddedFont>
      <p:font typeface="Lato Black" panose="020B0604020202020204" charset="0"/>
      <p:bold r:id="rId54"/>
      <p:boldItalic r:id="rId55"/>
    </p:embeddedFont>
    <p:embeddedFont>
      <p:font typeface="Trebuchet MS" panose="020B0603020202020204" pitchFamily="34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5" roundtripDataSignature="AMtx7mg9wFeEQraprKZyS8vcu23/nxkS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83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A5F9A7-585E-473E-B123-C1A02E603935}">
  <a:tblStyle styleId="{AAA5F9A7-585E-473E-B123-C1A02E603935}" styleName="Table_0">
    <a:wholeTbl>
      <a:tcTxStyle b="off" i="off">
        <a:font>
          <a:latin typeface="Trebuchet MS"/>
          <a:ea typeface="Trebuchet MS"/>
          <a:cs typeface="Trebuchet MS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Trebuchet MS"/>
          <a:ea typeface="Trebuchet MS"/>
          <a:cs typeface="Trebuchet MS"/>
        </a:font>
        <a:schemeClr val="dk1"/>
      </a:tcTxStyle>
      <a:tcStyle>
        <a:tcBdr/>
      </a:tcStyle>
    </a:seCell>
    <a:swCell>
      <a:tcTxStyle b="on" i="off">
        <a:font>
          <a:latin typeface="Trebuchet MS"/>
          <a:ea typeface="Trebuchet MS"/>
          <a:cs typeface="Trebuchet MS"/>
        </a:font>
        <a:schemeClr val="dk1"/>
      </a:tcTxStyle>
      <a:tcStyle>
        <a:tcBdr/>
      </a:tcStyle>
    </a:swCell>
    <a:fir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DAD9DB1-72A9-4FB7-BCAF-C6E853781962}" styleName="Table_1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1F7E7"/>
          </a:solidFill>
        </a:fill>
      </a:tcStyle>
    </a:wholeTbl>
    <a:band1H>
      <a:tcTxStyle/>
      <a:tcStyle>
        <a:tcBdr/>
        <a:fill>
          <a:solidFill>
            <a:srgbClr val="E2EF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2EF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48CBA49-3DF1-4100-A1C5-2D35D259A128}" styleName="Table_2">
    <a:wholeTbl>
      <a:tcTxStyle b="off" i="off">
        <a:font>
          <a:latin typeface="Trebuchet MS"/>
          <a:ea typeface="Trebuchet MS"/>
          <a:cs typeface="Trebuchet MS"/>
        </a:font>
        <a:schemeClr val="dk1"/>
      </a:tcTxStyle>
      <a:tcStyle>
        <a:tcBdr>
          <a:left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9" autoAdjust="0"/>
    <p:restoredTop sz="80073" autoAdjust="0"/>
  </p:normalViewPr>
  <p:slideViewPr>
    <p:cSldViewPr snapToGrid="0">
      <p:cViewPr varScale="1">
        <p:scale>
          <a:sx n="71" d="100"/>
          <a:sy n="71" d="100"/>
        </p:scale>
        <p:origin x="1109" y="5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1395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font" Target="fonts/font27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54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font" Target="fonts/font25.fntdata"/><Relationship Id="rId58" Type="http://schemas.openxmlformats.org/officeDocument/2006/relationships/font" Target="fonts/font30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57" Type="http://schemas.openxmlformats.org/officeDocument/2006/relationships/font" Target="fonts/font2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Relationship Id="rId65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font" Target="fonts/font28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59" Type="http://schemas.openxmlformats.org/officeDocument/2006/relationships/font" Target="fonts/font31.fntdata"/><Relationship Id="rId67" Type="http://schemas.openxmlformats.org/officeDocument/2006/relationships/viewProps" Target="viewProps.xml"/></Relationships>
</file>

<file path=ppt/media/image1.jpg>
</file>

<file path=ppt/media/image2.jpg>
</file>

<file path=ppt/media/image3.tmp>
</file>

<file path=ppt/media/image4.tmp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5289739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7" name="Google Shape;14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54767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台大社團數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view-source:https://my.ntu.edu.tw/activities</a:t>
            </a:r>
            <a:r>
              <a:rPr lang="zh-TW" dirty="0" smtClean="0"/>
              <a:t>/clubInfoQuery.aspx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altLang="en-US" dirty="0" smtClean="0"/>
              <a:t>師大社團數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 smtClean="0"/>
              <a:t>http://activity.sa.ntnu.edu.tw/ezfiles/2/1002/img/99/563828058.pdf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altLang="en-US" dirty="0" smtClean="0"/>
              <a:t>台科社團數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 smtClean="0"/>
              <a:t>https://www.unews.com.tw/School/Info/20</a:t>
            </a:r>
            <a:endParaRPr dirty="0"/>
          </a:p>
        </p:txBody>
      </p:sp>
      <p:sp>
        <p:nvSpPr>
          <p:cNvPr id="271" name="Google Shape;27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678927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04c7232a6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痛點二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因為通常問卷需要訪問目標族群，但如果在FB或line上發，看到問卷且適合和條件的人，少之又少，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如果要精準調查，那花費更是驚人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79" name="Google Shape;279;g104c7232a6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0531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/>
              <a:t>問卷資量庫，可以觀察歷年問卷問題的趨勢</a:t>
            </a:r>
            <a:endParaRPr dirty="0"/>
          </a:p>
        </p:txBody>
      </p:sp>
      <p:sp>
        <p:nvSpPr>
          <p:cNvPr id="285" name="Google Shape;28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03806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cfbf9efede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altLang="en-US" dirty="0" smtClean="0"/>
              <a:t>台大人數</a:t>
            </a:r>
            <a:r>
              <a:rPr lang="en-US" altLang="zh-TW" dirty="0" smtClean="0"/>
              <a:t>2021</a:t>
            </a:r>
            <a:r>
              <a:rPr lang="zh-TW" altLang="en-US" dirty="0" smtClean="0"/>
              <a:t>年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zh-TW" dirty="0" smtClean="0"/>
              <a:t>https://zh.wikipedia.org/wiki/%E5%9C%8B%E7%AB%8B%E8%87%BA%E7%81%A3%E5%A4%A7%E5%AD%B8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altLang="en-US" dirty="0" smtClean="0"/>
              <a:t>台科大人數</a:t>
            </a:r>
            <a:r>
              <a:rPr lang="en-US" altLang="zh-TW" dirty="0" smtClean="0"/>
              <a:t>2019</a:t>
            </a:r>
            <a:r>
              <a:rPr lang="zh-TW" altLang="en-US" dirty="0" smtClean="0"/>
              <a:t>年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 smtClean="0"/>
              <a:t>https://zh.wikipedia.org/wiki/%E5%9C%8B%E7%AB%8B%E8%87%BA%E7%81%A3%E7%A7%91%E6%8A%80%E5%A4%A7%E5%AD%B8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altLang="en-US" dirty="0" smtClean="0"/>
              <a:t>台師大人數</a:t>
            </a:r>
            <a:r>
              <a:rPr lang="en-US" altLang="zh-TW" dirty="0" smtClean="0"/>
              <a:t>2020</a:t>
            </a:r>
            <a:r>
              <a:rPr lang="zh-TW" altLang="en-US" dirty="0" smtClean="0"/>
              <a:t>年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 smtClean="0"/>
              <a:t>https://zh.wikipedia.org/wiki/%E5%9C%8B%E7%AB%8B%E8%87%BA%E7%81%A3%E5%B8%AB%E7%AF%84%E5%A4%A7%E5%AD%B8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59" name="Google Shape;359;gcfbf9efede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486958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7" name="Google Shape;36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4366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大學生常用的軟體</a:t>
            </a:r>
            <a:r>
              <a:rPr lang="en-US" altLang="zh-TW" dirty="0" smtClean="0"/>
              <a:t>PTT</a:t>
            </a:r>
            <a:r>
              <a:rPr lang="zh-TW" altLang="en-US" dirty="0" smtClean="0"/>
              <a:t>、</a:t>
            </a:r>
            <a:r>
              <a:rPr lang="en-US" altLang="zh-TW" dirty="0" err="1" smtClean="0"/>
              <a:t>Dcard</a:t>
            </a:r>
            <a:r>
              <a:rPr lang="zh-TW" altLang="en-US" dirty="0" smtClean="0"/>
              <a:t>都是以匿名討論問題為主，無法交友和報名活動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46750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 smtClean="0"/>
          </a:p>
          <a:p>
            <a:r>
              <a:rPr lang="zh-TW" altLang="en-US" dirty="0" smtClean="0"/>
              <a:t>可以觀察學生壓力狀況，有沒有比歷年高，有的話學校可以多加注意發生甚麼事。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也可以判斷學生學習、社交、壓力等狀況，如果學校改政策，學生的的學習能力有沒有變得更</a:t>
            </a:r>
            <a:r>
              <a:rPr lang="zh-TW" altLang="en-US" dirty="0" smtClean="0"/>
              <a:t>好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預估歷屆趨勢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在問卷還沒發出去之前，或許就可以使用每位用戶的個性、想法</a:t>
            </a:r>
            <a:r>
              <a:rPr lang="en-US" altLang="zh-TW" dirty="0" smtClean="0"/>
              <a:t>(</a:t>
            </a:r>
            <a:r>
              <a:rPr lang="zh-TW" altLang="en-US" dirty="0" smtClean="0"/>
              <a:t>由先前問卷得知</a:t>
            </a:r>
            <a:r>
              <a:rPr lang="en-US" altLang="zh-TW" dirty="0" smtClean="0"/>
              <a:t>)</a:t>
            </a:r>
            <a:r>
              <a:rPr lang="zh-TW" altLang="en-US" dirty="0" smtClean="0"/>
              <a:t>，來做問卷預測，或許在還沒發出問卷時，就可以先預測結果</a:t>
            </a:r>
            <a:endParaRPr lang="en-US" altLang="zh-TW" dirty="0" smtClean="0"/>
          </a:p>
          <a:p>
            <a:pPr marL="158750" indent="0">
              <a:buNone/>
            </a:pPr>
            <a:r>
              <a:rPr lang="en-US" altLang="zh-TW" dirty="0" smtClean="0"/>
              <a:t>PS:</a:t>
            </a:r>
            <a:r>
              <a:rPr lang="zh-TW" altLang="en-US" dirty="0" smtClean="0"/>
              <a:t>和蝦皮、</a:t>
            </a:r>
            <a:r>
              <a:rPr lang="en-US" altLang="zh-TW" dirty="0" smtClean="0"/>
              <a:t>Amazon</a:t>
            </a:r>
            <a:r>
              <a:rPr lang="zh-TW" altLang="en-US" dirty="0" smtClean="0"/>
              <a:t>一樣，收集顧客先前在網站上所留下的紀錄，推薦商品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64757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06e9c3596a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4" name="Google Shape;414;g106e9c3596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84346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04c7232a6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spring boot 因為已有豐富</a:t>
            </a:r>
            <a:r>
              <a:rPr lang="zh-TW" dirty="0" smtClean="0"/>
              <a:t>的</a:t>
            </a:r>
            <a:r>
              <a:rPr lang="zh-TW" altLang="en-US" dirty="0" smtClean="0"/>
              <a:t>套件</a:t>
            </a:r>
            <a:r>
              <a:rPr lang="zh-TW" dirty="0" smtClean="0"/>
              <a:t>，</a:t>
            </a:r>
            <a:r>
              <a:rPr lang="zh-TW" altLang="en-US" dirty="0" smtClean="0"/>
              <a:t>適合我們快速開發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 smtClean="0"/>
              <a:t>m</a:t>
            </a:r>
            <a:r>
              <a:rPr lang="zh-TW" dirty="0"/>
              <a:t>ariaDB前身是mySQL，選擇的原因是系統資源比較多、必修學過、而且免費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JAVA行之有年，使用者非常多，業界也很常使用，JAVA是必修，全組員的共同語言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當server</a:t>
            </a:r>
            <a:endParaRPr sz="1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資安放面，有待加強，如果等我們時間充裕的話，才會下去研究</a:t>
            </a:r>
            <a:endParaRPr dirty="0"/>
          </a:p>
        </p:txBody>
      </p:sp>
      <p:sp>
        <p:nvSpPr>
          <p:cNvPr id="425" name="Google Shape;425;g104c7232a6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385047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f5b9ee5f2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altLang="en-US" dirty="0" smtClean="0"/>
              <a:t>附件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altLang="en-US" dirty="0" smtClean="0"/>
              <a:t>架構圖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 smtClean="0"/>
              <a:t>https://docs.google.com/document/d/1WnY998e3K9xxWe7uvdAdQ81VlcHt_amy/edit</a:t>
            </a:r>
            <a:endParaRPr dirty="0"/>
          </a:p>
        </p:txBody>
      </p:sp>
      <p:sp>
        <p:nvSpPr>
          <p:cNvPr id="431" name="Google Shape;431;gf5b9ee5f2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39693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96f06a6f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altLang="en-US" dirty="0" smtClean="0"/>
              <a:t>因為地點的侷限，學生在交友方面還有更大的發展空間，想請問一下底下同學，擁有其他兩校朋友的比例高嗎，是不是大部分朋友都是本校和本系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 smtClean="0"/>
              <a:t>痛</a:t>
            </a:r>
            <a:r>
              <a:rPr lang="zh-TW" dirty="0"/>
              <a:t>點一:三校之間學生交流不足，別說是三校了，就算只看台科，想參加活動，卻找不到活喜歡的活動可以參加，原因是因為活動資訊太不透明，常常只在個人社群，或各個系上的群組公布，所以你想要認識外系的其他同學，管道真的受限許多，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痛點二:學校學生常常想要做問卷調查，但通常的管道只能在line和fb上去發布，填問卷的目標族群都很分散，而且樣本數不夠，想要精準，但成本又太高，所以我們決定做一個問卷平台，他也有資料庫的功能，只要之前有人發布過的問卷(他同意其他人可以查閱)，就可以在上面搜尋到，並且可以引用他來做論文。</a:t>
            </a:r>
            <a:endParaRPr dirty="0"/>
          </a:p>
        </p:txBody>
      </p:sp>
      <p:sp>
        <p:nvSpPr>
          <p:cNvPr id="159" name="Google Shape;159;g1096f06a6f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406361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f5b9ee5f2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3" name="Google Shape;443;gf5b9ee5f2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14756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C4292ACA-EECB-EF47-A670-D648584B68AF}" type="slidenum">
              <a:rPr kumimoji="1" lang="zh-TW" altLang="en-US" smtClean="0"/>
              <a:t>25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65527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04c7232a6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55" name="Google Shape;455;g104c7232a6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40973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96f06a6f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altLang="en-US" dirty="0" smtClean="0"/>
              <a:t>並且我們也發現，因為生活圈狹窄所帶來的不便，研究生通常要做市調，基本上都是發問卷在朋友圈，所以數據和樣本都會不足。</a:t>
            </a: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zh-TW" dirty="0" smtClean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 smtClean="0"/>
              <a:t>痛</a:t>
            </a:r>
            <a:r>
              <a:rPr lang="zh-TW" dirty="0"/>
              <a:t>點一:三校之間學生交流不足，別說是三校了，就算只看台科，想參加活動，卻找不到活喜歡的活動可以參加，原因是因為活動資訊太不透明，常常只在個人社群，或各個系上的群組公布，所以你想要認識外系的其他同學，管道真的受限許多，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痛點二:學校學生常常想要做問卷調查，但通常的管道只能在line和fb上去發布，填問卷的目標族群都很分散，而且樣本數不夠，想要精準，但成本又太高，所以我們決定做一個問卷平台，他也有資料庫的功能，只要之前有人發布過的問卷(他同意其他人可以查閱)，就可以在上面搜尋到，並且可以引用他來做論文。</a:t>
            </a:r>
            <a:endParaRPr dirty="0"/>
          </a:p>
        </p:txBody>
      </p:sp>
      <p:sp>
        <p:nvSpPr>
          <p:cNvPr id="159" name="Google Shape;159;g1096f06a6f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44920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4605f768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5" name="Google Shape;165;g104605f768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63033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4605f768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5" name="Google Shape;165;g104605f768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49969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4605f768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5" name="Google Shape;165;g104605f768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50920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4c7232a6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71" name="Google Shape;171;g104c7232a6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3903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4c7232a6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痛點一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1.提供社團學校(</a:t>
            </a:r>
            <a:r>
              <a:rPr lang="zh-TW" dirty="0">
                <a:solidFill>
                  <a:schemeClr val="dk1"/>
                </a:solidFill>
              </a:rPr>
              <a:t>類似法人</a:t>
            </a:r>
            <a:r>
              <a:rPr lang="zh-TW" dirty="0"/>
              <a:t>)的社長權限，讓他們可以舉辦活動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2.提供給個人，也就是每個人都可以舉辦活動，內容不限，可以是糾團打遊戲、糾團訂團購、一起參加野餐、爬山....等活動，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如果使用的人數夠多的話(很多小眾市場的活動也會有人參加)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dirty="0"/>
              <a:t>此平台未來可以延伸，例如:根據學生課程空檔發放活動消息，和外部非學校合作(請專家演講，走向社區化，以城市整體的互動度)，甚至在竹科、辦公區…等應用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71" name="Google Shape;171;g104c7232a6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9655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116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標題投影片" type="title">
  <p:cSld name="TITLE">
    <p:bg>
      <p:bgPr>
        <a:solidFill>
          <a:srgbClr val="000000">
            <a:alpha val="0"/>
          </a:srgbClr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21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24" name="Google Shape;24;p21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 extrusionOk="0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69803"/>
              </a:schemeClr>
            </a:solidFill>
            <a:ln>
              <a:noFill/>
            </a:ln>
          </p:spPr>
        </p:sp>
        <p:cxnSp>
          <p:nvCxnSpPr>
            <p:cNvPr id="25" name="Google Shape;25;p21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21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" name="Google Shape;27;p21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</p:sp>
        <p:sp>
          <p:nvSpPr>
            <p:cNvPr id="28" name="Google Shape;28;p21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9" name="Google Shape;29;p21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1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803"/>
              </a:srgbClr>
            </a:solidFill>
            <a:ln>
              <a:noFill/>
            </a:ln>
          </p:spPr>
        </p:sp>
        <p:sp>
          <p:nvSpPr>
            <p:cNvPr id="31" name="Google Shape;31;p21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</p:sp>
        <p:sp>
          <p:nvSpPr>
            <p:cNvPr id="32" name="Google Shape;32;p21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</p:spPr>
        </p:sp>
        <p:sp>
          <p:nvSpPr>
            <p:cNvPr id="33" name="Google Shape;33;p21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1"/>
          <p:cNvSpPr txBox="1"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0"/>
          <p:cNvSpPr txBox="1"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0"/>
          <p:cNvSpPr txBox="1">
            <a:spLocks noGrp="1"/>
          </p:cNvSpPr>
          <p:nvPr>
            <p:ph type="body" idx="1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85" name="Google Shape;85;p30"/>
          <p:cNvSpPr txBox="1">
            <a:spLocks noGrp="1"/>
          </p:cNvSpPr>
          <p:nvPr>
            <p:ph type="body" idx="2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1"/>
          <p:cNvSpPr txBox="1"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1"/>
          <p:cNvSpPr>
            <a:spLocks noGrp="1"/>
          </p:cNvSpPr>
          <p:nvPr>
            <p:ph type="pic" idx="2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31"/>
          <p:cNvSpPr txBox="1">
            <a:spLocks noGrp="1"/>
          </p:cNvSpPr>
          <p:nvPr>
            <p:ph type="body" idx="1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3" name="Google Shape;93;p3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95" name="Google Shape;95;p3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與說明文字">
  <p:cSld name="標題與說明文字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2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2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3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引述 (含標題)">
  <p:cSld name="引述 (含標題)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3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3"/>
          <p:cNvSpPr txBox="1">
            <a:spLocks noGrp="1"/>
          </p:cNvSpPr>
          <p:nvPr>
            <p:ph type="body" idx="1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5" name="Google Shape;105;p33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3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9" name="Google Shape;109;p3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0" name="Google Shape;110;p33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名片">
  <p:cSld name="名片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4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4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3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3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引述名片">
  <p:cSld name="引述名片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5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5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0" name="Google Shape;120;p35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3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24" name="Google Shape;124;p35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5" name="Google Shape;125;p35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是非題">
  <p:cSld name="是非題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6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6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9" name="Google Shape;129;p36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3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7"/>
          <p:cNvSpPr txBox="1">
            <a:spLocks noGrp="1"/>
          </p:cNvSpPr>
          <p:nvPr>
            <p:ph type="body" idx="1"/>
          </p:nvPr>
        </p:nvSpPr>
        <p:spPr>
          <a:xfrm rot="5400000">
            <a:off x="3035282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6" name="Google Shape;136;p3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3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8"/>
          <p:cNvSpPr txBox="1">
            <a:spLocks noGrp="1"/>
          </p:cNvSpPr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8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42" name="Google Shape;142;p3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3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3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2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2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ustom Layout">
  <p:cSld name="4_Custom Layou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1000"/>
              </a:spcBef>
              <a:spcAft>
                <a:spcPts val="0"/>
              </a:spcAft>
              <a:buSzPts val="1920"/>
              <a:buNone/>
              <a:defRPr sz="24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 sz="2000"/>
            </a:lvl2pPr>
            <a:lvl3pPr lvl="2" algn="ctr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3pPr>
            <a:lvl4pPr lvl="3" algn="ctr">
              <a:spcBef>
                <a:spcPts val="1000"/>
              </a:spcBef>
              <a:spcAft>
                <a:spcPts val="0"/>
              </a:spcAft>
              <a:buSzPts val="1280"/>
              <a:buNone/>
              <a:defRPr sz="1600"/>
            </a:lvl4pPr>
            <a:lvl5pPr lvl="4" algn="ctr">
              <a:spcBef>
                <a:spcPts val="1000"/>
              </a:spcBef>
              <a:spcAft>
                <a:spcPts val="0"/>
              </a:spcAft>
              <a:buSzPts val="1280"/>
              <a:buNone/>
              <a:defRPr sz="1600"/>
            </a:lvl5pPr>
            <a:lvl6pPr lvl="5" algn="ctr">
              <a:spcBef>
                <a:spcPts val="1000"/>
              </a:spcBef>
              <a:spcAft>
                <a:spcPts val="0"/>
              </a:spcAft>
              <a:buSzPts val="1280"/>
              <a:buNone/>
              <a:defRPr sz="1600"/>
            </a:lvl6pPr>
            <a:lvl7pPr lvl="6" algn="ctr">
              <a:spcBef>
                <a:spcPts val="1000"/>
              </a:spcBef>
              <a:spcAft>
                <a:spcPts val="0"/>
              </a:spcAft>
              <a:buSzPts val="1280"/>
              <a:buNone/>
              <a:defRPr sz="1600"/>
            </a:lvl7pPr>
            <a:lvl8pPr lvl="7" algn="ctr">
              <a:spcBef>
                <a:spcPts val="1000"/>
              </a:spcBef>
              <a:spcAft>
                <a:spcPts val="0"/>
              </a:spcAft>
              <a:buSzPts val="1280"/>
              <a:buNone/>
              <a:defRPr sz="1600"/>
            </a:lvl8pPr>
            <a:lvl9pPr lvl="8" algn="ctr">
              <a:spcBef>
                <a:spcPts val="1000"/>
              </a:spcBef>
              <a:spcAft>
                <a:spcPts val="0"/>
              </a:spcAft>
              <a:buSzPts val="1280"/>
              <a:buNone/>
              <a:defRPr sz="1600"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4"/>
          <p:cNvSpPr txBox="1">
            <a:spLocks noGrp="1"/>
          </p:cNvSpPr>
          <p:nvPr>
            <p:ph type="sldNum" idx="12"/>
          </p:nvPr>
        </p:nvSpPr>
        <p:spPr>
          <a:xfrm>
            <a:off x="10858500" y="6356350"/>
            <a:ext cx="4953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5"/>
          <p:cNvSpPr txBox="1"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6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9" name="Google Shape;59;p26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2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7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body" idx="2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body" idx="3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body" idx="4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8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20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" name="Google Shape;7;p20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20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" name="Google Shape;9;p20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</p:spPr>
        </p:sp>
        <p:sp>
          <p:nvSpPr>
            <p:cNvPr id="10" name="Google Shape;10;p20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20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0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803"/>
              </a:srgbClr>
            </a:solidFill>
            <a:ln>
              <a:noFill/>
            </a:ln>
          </p:spPr>
        </p:sp>
        <p:sp>
          <p:nvSpPr>
            <p:cNvPr id="13" name="Google Shape;13;p20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</p:spPr>
        </p:sp>
        <p:sp>
          <p:nvSpPr>
            <p:cNvPr id="14" name="Google Shape;14;p20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0000"/>
              </a:srgbClr>
            </a:solidFill>
            <a:ln>
              <a:noFill/>
            </a:ln>
          </p:spPr>
        </p:sp>
        <p:sp>
          <p:nvSpPr>
            <p:cNvPr id="15" name="Google Shape;15;p2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16B0E3">
                <a:alpha val="65882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0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0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figma.com/proto/Y25ky3ArbF8RgR9I2c6tpb/UI_figma_10_6?page-id=0:1&amp;node-id=11:266&amp;viewport=241,48,0.06&amp;scaling=scale-down&amp;starting-point-node-id=2:17&amp;show-proto-sidebar=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hyperlink" Target="https://drive.google.com/drive/folders/1CYw1JxCUBcvHj2SXRhzuTJiUYe0nQI-G" TargetMode="External"/><Relationship Id="rId7" Type="http://schemas.openxmlformats.org/officeDocument/2006/relationships/hyperlink" Target="https://docs.google.com/spreadsheets/d/196DYymU1xBZyGSGr8yD07W-VPmcD7NUU/edit#gid=762982308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ive.google.com/drive/folders/1Hl9T273Iihg7xn9IXufbiDBdLbYXczXg" TargetMode="External"/><Relationship Id="rId5" Type="http://schemas.openxmlformats.org/officeDocument/2006/relationships/hyperlink" Target="https://docs.google.com/document/d/1WnY998e3K9xxWe7uvdAdQ81VlcHt_amy/edit" TargetMode="External"/><Relationship Id="rId4" Type="http://schemas.openxmlformats.org/officeDocument/2006/relationships/hyperlink" Target="https://www.figma.com/proto/Y25ky3ArbF8RgR9I2c6tpb/UI_figma_10_6?page-id=0:1&amp;node-id=11:266&amp;viewport=241,48,0.06&amp;scaling=scale-down&amp;starting-point-node-id=2:17&amp;show-proto-sidebar=1" TargetMode="External"/><Relationship Id="rId9" Type="http://schemas.openxmlformats.org/officeDocument/2006/relationships/image" Target="../media/image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"/>
          <p:cNvSpPr txBox="1"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Trebuchet MS"/>
              <a:buNone/>
            </a:pPr>
            <a:r>
              <a:rPr lang="zh-TW" sz="4000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台灣大學</a:t>
            </a:r>
            <a:r>
              <a:rPr lang="zh-TW" sz="4000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系統-活動</a:t>
            </a:r>
            <a:r>
              <a:rPr lang="zh-TW" sz="4000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平台</a:t>
            </a:r>
            <a:endParaRPr sz="4000"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50" name="Google Shape;150;p1"/>
          <p:cNvSpPr txBox="1"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r>
              <a:rPr lang="zh-TW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指導教授：羅乃維教授</a:t>
            </a:r>
            <a:endParaRPr b="1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0" lvl="0" indent="0" algn="ctr" rtl="0">
              <a:spcBef>
                <a:spcPts val="580"/>
              </a:spcBef>
              <a:spcAft>
                <a:spcPts val="0"/>
              </a:spcAft>
              <a:buSzPts val="2210"/>
              <a:buNone/>
            </a:pPr>
            <a:r>
              <a:rPr lang="zh-TW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組員：陳昱嘉、蔡博彥、侯慶隆、呂嘉皓</a:t>
            </a:r>
            <a:endParaRPr b="1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21" y="3209026"/>
            <a:ext cx="1494859" cy="29933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80000" y="609600"/>
            <a:ext cx="8596668" cy="1320800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市調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參與活動比例</a:t>
            </a:r>
            <a:endParaRPr lang="zh-TW" altLang="en-US"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0" r="851" b="1962"/>
          <a:stretch/>
        </p:blipFill>
        <p:spPr>
          <a:xfrm>
            <a:off x="1080000" y="2046505"/>
            <a:ext cx="8524014" cy="382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275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9"/>
          <p:cNvSpPr txBox="1">
            <a:spLocks noGrp="1"/>
          </p:cNvSpPr>
          <p:nvPr>
            <p:ph type="title"/>
          </p:nvPr>
        </p:nvSpPr>
        <p:spPr>
          <a:xfrm>
            <a:off x="1080000" y="6084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Trebuchet MS"/>
              <a:buNone/>
            </a:pP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預估專案</a:t>
            </a: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成效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滿足市場需求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Trebuchet MS"/>
              <a:buNone/>
            </a:pP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潛在</a:t>
            </a: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活動</a:t>
            </a: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上架數量、學生參與人次)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aphicFrame>
        <p:nvGraphicFramePr>
          <p:cNvPr id="274" name="Google Shape;274;p19"/>
          <p:cNvGraphicFramePr/>
          <p:nvPr>
            <p:extLst>
              <p:ext uri="{D42A27DB-BD31-4B8C-83A1-F6EECF244321}">
                <p14:modId xmlns:p14="http://schemas.microsoft.com/office/powerpoint/2010/main" val="1928476107"/>
              </p:ext>
            </p:extLst>
          </p:nvPr>
        </p:nvGraphicFramePr>
        <p:xfrm>
          <a:off x="1080000" y="2303650"/>
          <a:ext cx="8697000" cy="3302100"/>
        </p:xfrm>
        <a:graphic>
          <a:graphicData uri="http://schemas.openxmlformats.org/drawingml/2006/table">
            <a:tbl>
              <a:tblPr firstRow="1" bandRow="1">
                <a:noFill/>
                <a:tableStyleId>{AAA5F9A7-585E-473E-B123-C1A02E603935}</a:tableStyleId>
              </a:tblPr>
              <a:tblGrid>
                <a:gridCol w="1739400"/>
                <a:gridCol w="1739400"/>
                <a:gridCol w="1739400"/>
                <a:gridCol w="1739400"/>
                <a:gridCol w="1739400"/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台大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台科大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台師大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合計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</a:tr>
              <a:tr h="640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zh-TW" sz="1800" b="1">
                          <a:solidFill>
                            <a:schemeClr val="dk2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社團數</a:t>
                      </a:r>
                      <a:endParaRPr sz="1800" b="1">
                        <a:solidFill>
                          <a:schemeClr val="dk2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zh-TW" sz="1800" b="1">
                          <a:solidFill>
                            <a:schemeClr val="dk2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(含系學會)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362個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88個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165個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615</a:t>
                      </a:r>
                      <a:r>
                        <a:rPr lang="zh-TW" altLang="en-US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個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活躍度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50%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50%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50%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50%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</a:tr>
              <a:tr h="640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預估一學期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舉辦活動數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2896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(</a:t>
                      </a:r>
                      <a:r>
                        <a:rPr 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362</a:t>
                      </a:r>
                      <a:r>
                        <a:rPr lang="zh-TW" sz="1600" dirty="0">
                          <a:latin typeface="微軟正黑體" pitchFamily="34" charset="-120"/>
                          <a:ea typeface="微軟正黑體" pitchFamily="34" charset="-120"/>
                        </a:rPr>
                        <a:t>*50%*16</a:t>
                      </a:r>
                      <a:r>
                        <a:rPr 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周</a:t>
                      </a:r>
                      <a:r>
                        <a:rPr lang="en-US" alt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)</a:t>
                      </a:r>
                      <a:endParaRPr sz="16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704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(</a:t>
                      </a:r>
                      <a:r>
                        <a:rPr 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88</a:t>
                      </a:r>
                      <a:r>
                        <a:rPr lang="zh-TW" sz="1600" dirty="0">
                          <a:latin typeface="微軟正黑體" pitchFamily="34" charset="-120"/>
                          <a:ea typeface="微軟正黑體" pitchFamily="34" charset="-120"/>
                        </a:rPr>
                        <a:t>*50%*16</a:t>
                      </a:r>
                      <a:r>
                        <a:rPr 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周</a:t>
                      </a:r>
                      <a:r>
                        <a:rPr lang="en-US" alt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)</a:t>
                      </a:r>
                      <a:endParaRPr sz="16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1320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(</a:t>
                      </a:r>
                      <a:r>
                        <a:rPr 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165</a:t>
                      </a:r>
                      <a:r>
                        <a:rPr lang="zh-TW" sz="1600" dirty="0">
                          <a:latin typeface="微軟正黑體" pitchFamily="34" charset="-120"/>
                          <a:ea typeface="微軟正黑體" pitchFamily="34" charset="-120"/>
                        </a:rPr>
                        <a:t>*50%*16</a:t>
                      </a:r>
                      <a:r>
                        <a:rPr 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周</a:t>
                      </a:r>
                      <a:r>
                        <a:rPr lang="en-US" altLang="zh-TW" sz="1600" dirty="0" smtClean="0">
                          <a:latin typeface="微軟正黑體" pitchFamily="34" charset="-120"/>
                          <a:ea typeface="微軟正黑體" pitchFamily="34" charset="-120"/>
                        </a:rPr>
                        <a:t>)</a:t>
                      </a:r>
                      <a:endParaRPr sz="16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492</a:t>
                      </a:r>
                      <a:r>
                        <a:rPr lang="en-US" alt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0</a:t>
                      </a: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個</a:t>
                      </a: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活動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</a:tr>
              <a:tr h="640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每個活動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參加人數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50人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25人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25人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</a:tr>
              <a:tr h="640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合計數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14.</a:t>
                      </a: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48</a:t>
                      </a:r>
                      <a:r>
                        <a:rPr lang="en-US" alt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w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1.76w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3.28w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19.52w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</a:tr>
            </a:tbl>
          </a:graphicData>
        </a:graphic>
      </p:graphicFrame>
      <p:sp>
        <p:nvSpPr>
          <p:cNvPr id="275" name="Google Shape;275;p19"/>
          <p:cNvSpPr txBox="1"/>
          <p:nvPr/>
        </p:nvSpPr>
        <p:spPr>
          <a:xfrm>
            <a:off x="1080000" y="5927150"/>
            <a:ext cx="951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PS:活躍度=每周會舉辦活動的社團數/總社團數</a:t>
            </a:r>
            <a:endParaRPr sz="1800">
              <a:latin typeface="微軟正黑體" pitchFamily="34" charset="-120"/>
              <a:ea typeface="微軟正黑體" pitchFamily="34" charset="-120"/>
              <a:cs typeface="Trebuchet MS"/>
              <a:sym typeface="Trebuchet MS"/>
            </a:endParaRPr>
          </a:p>
        </p:txBody>
      </p:sp>
      <p:sp>
        <p:nvSpPr>
          <p:cNvPr id="276" name="Google Shape;276;p19"/>
          <p:cNvSpPr txBox="1"/>
          <p:nvPr/>
        </p:nvSpPr>
        <p:spPr>
          <a:xfrm>
            <a:off x="8513865" y="1869699"/>
            <a:ext cx="115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單位:學期</a:t>
            </a:r>
            <a:endParaRPr b="1" dirty="0">
              <a:latin typeface="微軟正黑體" pitchFamily="34" charset="-120"/>
              <a:ea typeface="微軟正黑體" pitchFamily="34" charset="-120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4c7232a69_0_16"/>
          <p:cNvSpPr txBox="1">
            <a:spLocks noGrp="1"/>
          </p:cNvSpPr>
          <p:nvPr>
            <p:ph type="title"/>
          </p:nvPr>
        </p:nvSpPr>
        <p:spPr>
          <a:xfrm>
            <a:off x="1080000" y="5760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Trebuchet MS"/>
              <a:buNone/>
            </a:pP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痛點二：專題論文調查時，找不到合適及足夠的問卷對象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82" name="Google Shape;282;g104c7232a69_0_16"/>
          <p:cNvSpPr txBox="1">
            <a:spLocks noGrp="1"/>
          </p:cNvSpPr>
          <p:nvPr>
            <p:ph type="body" idx="1"/>
          </p:nvPr>
        </p:nvSpPr>
        <p:spPr>
          <a:xfrm>
            <a:off x="1225974" y="1719000"/>
            <a:ext cx="7772400" cy="4082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b="1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zh-TW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現有方法：</a:t>
            </a:r>
            <a:endParaRPr sz="2500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專題論文的調查對象通常是具備某種身分的目標族群，例如:學生、商科、年紀，但是目前我們碰到問卷發放處裡的方法通常是在FB、LINE裡群發，無法訪問到真正的目標族群。</a:t>
            </a: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7" name="Google Shape;287;p17"/>
          <p:cNvCxnSpPr/>
          <p:nvPr/>
        </p:nvCxnSpPr>
        <p:spPr>
          <a:xfrm>
            <a:off x="4649231" y="5352112"/>
            <a:ext cx="1800000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88" name="Google Shape;288;p17"/>
          <p:cNvCxnSpPr/>
          <p:nvPr/>
        </p:nvCxnSpPr>
        <p:spPr>
          <a:xfrm>
            <a:off x="5279554" y="4236631"/>
            <a:ext cx="2160000" cy="0"/>
          </a:xfrm>
          <a:prstGeom prst="straightConnector1">
            <a:avLst/>
          </a:prstGeom>
          <a:noFill/>
          <a:ln w="12700" cap="flat" cmpd="sng">
            <a:solidFill>
              <a:schemeClr val="accent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89" name="Google Shape;289;p17"/>
          <p:cNvCxnSpPr/>
          <p:nvPr/>
        </p:nvCxnSpPr>
        <p:spPr>
          <a:xfrm>
            <a:off x="4748789" y="3140737"/>
            <a:ext cx="1800000" cy="0"/>
          </a:xfrm>
          <a:prstGeom prst="straightConnector1">
            <a:avLst/>
          </a:prstGeom>
          <a:noFill/>
          <a:ln w="12700" cap="flat" cmpd="sng">
            <a:solidFill>
              <a:schemeClr val="accent4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90" name="Google Shape;290;p17"/>
          <p:cNvCxnSpPr/>
          <p:nvPr/>
        </p:nvCxnSpPr>
        <p:spPr>
          <a:xfrm>
            <a:off x="4126803" y="1945073"/>
            <a:ext cx="1800000" cy="0"/>
          </a:xfrm>
          <a:prstGeom prst="straightConnector1">
            <a:avLst/>
          </a:prstGeom>
          <a:noFill/>
          <a:ln w="12700" cap="flat" cmpd="sng">
            <a:solidFill>
              <a:schemeClr val="accent5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91" name="Google Shape;291;p17"/>
          <p:cNvSpPr txBox="1"/>
          <p:nvPr/>
        </p:nvSpPr>
        <p:spPr>
          <a:xfrm>
            <a:off x="1149454" y="396000"/>
            <a:ext cx="82602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TW" sz="3600" b="1" dirty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解決方法:</a:t>
            </a:r>
            <a:r>
              <a:rPr lang="zh-TW" sz="3600" b="1" dirty="0" smtClean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架設問卷</a:t>
            </a:r>
            <a:r>
              <a:rPr lang="zh-TW" sz="3600" b="1" dirty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平台</a:t>
            </a:r>
            <a:endParaRPr sz="3600" b="1" i="0" u="none" strike="noStrike" cap="none" dirty="0">
              <a:solidFill>
                <a:schemeClr val="accent2"/>
              </a:solidFill>
              <a:latin typeface="微軟正黑體" pitchFamily="34" charset="-120"/>
              <a:ea typeface="微軟正黑體" pitchFamily="34" charset="-120"/>
              <a:cs typeface="Trebuchet MS"/>
              <a:sym typeface="Trebuchet MS"/>
            </a:endParaRPr>
          </a:p>
        </p:txBody>
      </p:sp>
      <p:grpSp>
        <p:nvGrpSpPr>
          <p:cNvPr id="292" name="Google Shape;292;p17"/>
          <p:cNvGrpSpPr/>
          <p:nvPr/>
        </p:nvGrpSpPr>
        <p:grpSpPr>
          <a:xfrm>
            <a:off x="3947176" y="4883824"/>
            <a:ext cx="1192668" cy="1135509"/>
            <a:chOff x="6139503" y="4859013"/>
            <a:chExt cx="1192668" cy="1135509"/>
          </a:xfrm>
        </p:grpSpPr>
        <p:sp>
          <p:nvSpPr>
            <p:cNvPr id="293" name="Google Shape;293;p17"/>
            <p:cNvSpPr/>
            <p:nvPr/>
          </p:nvSpPr>
          <p:spPr>
            <a:xfrm>
              <a:off x="6139503" y="4871969"/>
              <a:ext cx="1192668" cy="1122553"/>
            </a:xfrm>
            <a:prstGeom prst="roundRect">
              <a:avLst>
                <a:gd name="adj" fmla="val 9375"/>
              </a:avLst>
            </a:prstGeom>
            <a:solidFill>
              <a:schemeClr val="accent2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7"/>
            <p:cNvSpPr txBox="1"/>
            <p:nvPr/>
          </p:nvSpPr>
          <p:spPr>
            <a:xfrm>
              <a:off x="6420131" y="4859013"/>
              <a:ext cx="771727" cy="11081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66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/>
            </a:p>
          </p:txBody>
        </p:sp>
      </p:grpSp>
      <p:grpSp>
        <p:nvGrpSpPr>
          <p:cNvPr id="295" name="Google Shape;295;p17"/>
          <p:cNvGrpSpPr/>
          <p:nvPr/>
        </p:nvGrpSpPr>
        <p:grpSpPr>
          <a:xfrm>
            <a:off x="4227804" y="3740708"/>
            <a:ext cx="1192668" cy="1156073"/>
            <a:chOff x="6420131" y="3715897"/>
            <a:chExt cx="1192668" cy="1156073"/>
          </a:xfrm>
        </p:grpSpPr>
        <p:sp>
          <p:nvSpPr>
            <p:cNvPr id="296" name="Google Shape;296;p17"/>
            <p:cNvSpPr/>
            <p:nvPr/>
          </p:nvSpPr>
          <p:spPr>
            <a:xfrm>
              <a:off x="6420131" y="3749417"/>
              <a:ext cx="1192668" cy="1122553"/>
            </a:xfrm>
            <a:prstGeom prst="roundRect">
              <a:avLst>
                <a:gd name="adj" fmla="val 9375"/>
              </a:avLst>
            </a:prstGeom>
            <a:solidFill>
              <a:schemeClr val="accent3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7"/>
            <p:cNvSpPr txBox="1"/>
            <p:nvPr/>
          </p:nvSpPr>
          <p:spPr>
            <a:xfrm>
              <a:off x="6700154" y="3715897"/>
              <a:ext cx="771727" cy="11081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66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/>
            </a:p>
          </p:txBody>
        </p:sp>
      </p:grpSp>
      <p:grpSp>
        <p:nvGrpSpPr>
          <p:cNvPr id="298" name="Google Shape;298;p17"/>
          <p:cNvGrpSpPr/>
          <p:nvPr/>
        </p:nvGrpSpPr>
        <p:grpSpPr>
          <a:xfrm>
            <a:off x="3806863" y="2651676"/>
            <a:ext cx="1192668" cy="1122553"/>
            <a:chOff x="5999190" y="2626865"/>
            <a:chExt cx="1192668" cy="1122553"/>
          </a:xfrm>
        </p:grpSpPr>
        <p:sp>
          <p:nvSpPr>
            <p:cNvPr id="299" name="Google Shape;299;p17"/>
            <p:cNvSpPr/>
            <p:nvPr/>
          </p:nvSpPr>
          <p:spPr>
            <a:xfrm>
              <a:off x="5999190" y="2626865"/>
              <a:ext cx="1192668" cy="1122553"/>
            </a:xfrm>
            <a:prstGeom prst="roundRect">
              <a:avLst>
                <a:gd name="adj" fmla="val 9375"/>
              </a:avLst>
            </a:prstGeom>
            <a:solidFill>
              <a:schemeClr val="accent4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7"/>
            <p:cNvSpPr txBox="1"/>
            <p:nvPr/>
          </p:nvSpPr>
          <p:spPr>
            <a:xfrm>
              <a:off x="6319130" y="2641309"/>
              <a:ext cx="771727" cy="11081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66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/>
            </a:p>
          </p:txBody>
        </p:sp>
      </p:grpSp>
      <p:grpSp>
        <p:nvGrpSpPr>
          <p:cNvPr id="301" name="Google Shape;301;p17"/>
          <p:cNvGrpSpPr/>
          <p:nvPr/>
        </p:nvGrpSpPr>
        <p:grpSpPr>
          <a:xfrm>
            <a:off x="3083803" y="1454481"/>
            <a:ext cx="1446128" cy="1396948"/>
            <a:chOff x="5276130" y="1429670"/>
            <a:chExt cx="1446128" cy="1396948"/>
          </a:xfrm>
        </p:grpSpPr>
        <p:sp>
          <p:nvSpPr>
            <p:cNvPr id="302" name="Google Shape;302;p17"/>
            <p:cNvSpPr/>
            <p:nvPr/>
          </p:nvSpPr>
          <p:spPr>
            <a:xfrm rot="-915851">
              <a:off x="5402860" y="1566869"/>
              <a:ext cx="1192668" cy="1122553"/>
            </a:xfrm>
            <a:prstGeom prst="roundRect">
              <a:avLst>
                <a:gd name="adj" fmla="val 9375"/>
              </a:avLst>
            </a:prstGeom>
            <a:solidFill>
              <a:schemeClr val="accent5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01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7"/>
            <p:cNvSpPr txBox="1"/>
            <p:nvPr/>
          </p:nvSpPr>
          <p:spPr>
            <a:xfrm rot="-918759">
              <a:off x="5692174" y="1511902"/>
              <a:ext cx="771727" cy="11081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66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4</a:t>
              </a:r>
              <a:endParaRPr/>
            </a:p>
          </p:txBody>
        </p:sp>
      </p:grpSp>
      <p:grpSp>
        <p:nvGrpSpPr>
          <p:cNvPr id="304" name="Google Shape;304;p17"/>
          <p:cNvGrpSpPr/>
          <p:nvPr/>
        </p:nvGrpSpPr>
        <p:grpSpPr>
          <a:xfrm>
            <a:off x="1368337" y="2255516"/>
            <a:ext cx="2523983" cy="4198799"/>
            <a:chOff x="3560664" y="2230705"/>
            <a:chExt cx="2523983" cy="4198799"/>
          </a:xfrm>
        </p:grpSpPr>
        <p:sp>
          <p:nvSpPr>
            <p:cNvPr id="305" name="Google Shape;305;p17"/>
            <p:cNvSpPr/>
            <p:nvPr/>
          </p:nvSpPr>
          <p:spPr>
            <a:xfrm>
              <a:off x="3560664" y="6107180"/>
              <a:ext cx="1713938" cy="322324"/>
            </a:xfrm>
            <a:prstGeom prst="ellipse">
              <a:avLst/>
            </a:prstGeom>
            <a:gradFill>
              <a:gsLst>
                <a:gs pos="0">
                  <a:srgbClr val="171717">
                    <a:alpha val="7568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6" name="Google Shape;306;p17"/>
            <p:cNvGrpSpPr/>
            <p:nvPr/>
          </p:nvGrpSpPr>
          <p:grpSpPr>
            <a:xfrm>
              <a:off x="4158897" y="2230705"/>
              <a:ext cx="1925750" cy="3981365"/>
              <a:chOff x="1879938" y="2427657"/>
              <a:chExt cx="1925750" cy="3981365"/>
            </a:xfrm>
          </p:grpSpPr>
          <p:sp>
            <p:nvSpPr>
              <p:cNvPr id="307" name="Google Shape;307;p17"/>
              <p:cNvSpPr/>
              <p:nvPr/>
            </p:nvSpPr>
            <p:spPr>
              <a:xfrm rot="3296091" flipH="1">
                <a:off x="2526506" y="2275966"/>
                <a:ext cx="333375" cy="1627188"/>
              </a:xfrm>
              <a:prstGeom prst="roundRect">
                <a:avLst>
                  <a:gd name="adj" fmla="val 50000"/>
                </a:avLst>
              </a:prstGeom>
              <a:solidFill>
                <a:srgbClr val="1B6D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7"/>
              <p:cNvSpPr/>
              <p:nvPr/>
            </p:nvSpPr>
            <p:spPr>
              <a:xfrm>
                <a:off x="1879938" y="2427657"/>
                <a:ext cx="823038" cy="823069"/>
              </a:xfrm>
              <a:prstGeom prst="ellipse">
                <a:avLst/>
              </a:prstGeom>
              <a:solidFill>
                <a:srgbClr val="1B6D53"/>
              </a:solidFill>
              <a:ln>
                <a:noFill/>
              </a:ln>
              <a:effectLst>
                <a:outerShdw blurRad="40000" dist="23000" dir="5400000" rotWithShape="0">
                  <a:srgbClr val="808080">
                    <a:alpha val="34901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7"/>
              <p:cNvSpPr/>
              <p:nvPr/>
            </p:nvSpPr>
            <p:spPr>
              <a:xfrm>
                <a:off x="1954213" y="3305460"/>
                <a:ext cx="674687" cy="1408112"/>
              </a:xfrm>
              <a:prstGeom prst="roundRect">
                <a:avLst>
                  <a:gd name="adj" fmla="val 29870"/>
                </a:avLst>
              </a:prstGeom>
              <a:solidFill>
                <a:srgbClr val="1B6D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7"/>
              <p:cNvSpPr/>
              <p:nvPr/>
            </p:nvSpPr>
            <p:spPr>
              <a:xfrm>
                <a:off x="1954213" y="4408772"/>
                <a:ext cx="373062" cy="2000250"/>
              </a:xfrm>
              <a:prstGeom prst="roundRect">
                <a:avLst>
                  <a:gd name="adj" fmla="val 50000"/>
                </a:avLst>
              </a:prstGeom>
              <a:solidFill>
                <a:srgbClr val="1B6D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7"/>
              <p:cNvSpPr/>
              <p:nvPr/>
            </p:nvSpPr>
            <p:spPr>
              <a:xfrm rot="-1147700">
                <a:off x="2325688" y="4429410"/>
                <a:ext cx="371475" cy="774700"/>
              </a:xfrm>
              <a:prstGeom prst="roundRect">
                <a:avLst>
                  <a:gd name="adj" fmla="val 40463"/>
                </a:avLst>
              </a:prstGeom>
              <a:solidFill>
                <a:srgbClr val="1B6D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7"/>
              <p:cNvSpPr/>
              <p:nvPr/>
            </p:nvSpPr>
            <p:spPr>
              <a:xfrm rot="-7086254">
                <a:off x="2885282" y="2583941"/>
                <a:ext cx="350837" cy="1501775"/>
              </a:xfrm>
              <a:prstGeom prst="roundRect">
                <a:avLst>
                  <a:gd name="adj" fmla="val 50000"/>
                </a:avLst>
              </a:prstGeom>
              <a:solidFill>
                <a:srgbClr val="1B6D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7"/>
              <p:cNvSpPr/>
              <p:nvPr/>
            </p:nvSpPr>
            <p:spPr>
              <a:xfrm>
                <a:off x="2413000" y="4916772"/>
                <a:ext cx="373063" cy="1423988"/>
              </a:xfrm>
              <a:prstGeom prst="roundRect">
                <a:avLst>
                  <a:gd name="adj" fmla="val 42456"/>
                </a:avLst>
              </a:prstGeom>
              <a:solidFill>
                <a:srgbClr val="1B6D5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4" name="Google Shape;314;p17"/>
          <p:cNvGrpSpPr/>
          <p:nvPr/>
        </p:nvGrpSpPr>
        <p:grpSpPr>
          <a:xfrm>
            <a:off x="5347697" y="1552161"/>
            <a:ext cx="900000" cy="900000"/>
            <a:chOff x="5385173" y="1917525"/>
            <a:chExt cx="1440000" cy="1440000"/>
          </a:xfrm>
        </p:grpSpPr>
        <p:sp>
          <p:nvSpPr>
            <p:cNvPr id="315" name="Google Shape;315;p17"/>
            <p:cNvSpPr/>
            <p:nvPr/>
          </p:nvSpPr>
          <p:spPr>
            <a:xfrm>
              <a:off x="5385173" y="1917525"/>
              <a:ext cx="1440000" cy="1440000"/>
            </a:xfrm>
            <a:prstGeom prst="ellipse">
              <a:avLst/>
            </a:prstGeom>
            <a:solidFill>
              <a:srgbClr val="53C762">
                <a:alpha val="6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5475173" y="2007525"/>
              <a:ext cx="1260000" cy="1260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" name="Google Shape;317;p17"/>
          <p:cNvGrpSpPr/>
          <p:nvPr/>
        </p:nvGrpSpPr>
        <p:grpSpPr>
          <a:xfrm>
            <a:off x="6326866" y="4883824"/>
            <a:ext cx="899999" cy="900000"/>
            <a:chOff x="5385173" y="1917525"/>
            <a:chExt cx="1440000" cy="1440000"/>
          </a:xfrm>
        </p:grpSpPr>
        <p:sp>
          <p:nvSpPr>
            <p:cNvPr id="318" name="Google Shape;318;p17"/>
            <p:cNvSpPr/>
            <p:nvPr/>
          </p:nvSpPr>
          <p:spPr>
            <a:xfrm>
              <a:off x="5385173" y="1917525"/>
              <a:ext cx="1440000" cy="1440000"/>
            </a:xfrm>
            <a:prstGeom prst="ellipse">
              <a:avLst/>
            </a:prstGeom>
            <a:solidFill>
              <a:srgbClr val="53C762">
                <a:alpha val="6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19" name="Google Shape;319;p17"/>
            <p:cNvSpPr/>
            <p:nvPr/>
          </p:nvSpPr>
          <p:spPr>
            <a:xfrm>
              <a:off x="5475175" y="2007525"/>
              <a:ext cx="1260001" cy="126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grpSp>
        <p:nvGrpSpPr>
          <p:cNvPr id="320" name="Google Shape;320;p17"/>
          <p:cNvGrpSpPr/>
          <p:nvPr/>
        </p:nvGrpSpPr>
        <p:grpSpPr>
          <a:xfrm>
            <a:off x="7226182" y="3784766"/>
            <a:ext cx="900000" cy="900000"/>
            <a:chOff x="5385173" y="1917525"/>
            <a:chExt cx="1440000" cy="1440000"/>
          </a:xfrm>
        </p:grpSpPr>
        <p:sp>
          <p:nvSpPr>
            <p:cNvPr id="321" name="Google Shape;321;p17"/>
            <p:cNvSpPr/>
            <p:nvPr/>
          </p:nvSpPr>
          <p:spPr>
            <a:xfrm>
              <a:off x="5385173" y="1917525"/>
              <a:ext cx="1440000" cy="1440000"/>
            </a:xfrm>
            <a:prstGeom prst="ellipse">
              <a:avLst/>
            </a:prstGeom>
            <a:solidFill>
              <a:srgbClr val="53C762">
                <a:alpha val="6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5475173" y="2007525"/>
              <a:ext cx="1260000" cy="126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grpSp>
        <p:nvGrpSpPr>
          <p:cNvPr id="323" name="Google Shape;323;p17"/>
          <p:cNvGrpSpPr/>
          <p:nvPr/>
        </p:nvGrpSpPr>
        <p:grpSpPr>
          <a:xfrm>
            <a:off x="6142461" y="2621269"/>
            <a:ext cx="900000" cy="900000"/>
            <a:chOff x="5385173" y="1917525"/>
            <a:chExt cx="1440000" cy="1440000"/>
          </a:xfrm>
        </p:grpSpPr>
        <p:sp>
          <p:nvSpPr>
            <p:cNvPr id="324" name="Google Shape;324;p17"/>
            <p:cNvSpPr/>
            <p:nvPr/>
          </p:nvSpPr>
          <p:spPr>
            <a:xfrm>
              <a:off x="5385173" y="1917525"/>
              <a:ext cx="1440000" cy="1440000"/>
            </a:xfrm>
            <a:prstGeom prst="ellipse">
              <a:avLst/>
            </a:prstGeom>
            <a:solidFill>
              <a:srgbClr val="53C762">
                <a:alpha val="6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5475173" y="2007525"/>
              <a:ext cx="1260000" cy="126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grpSp>
        <p:nvGrpSpPr>
          <p:cNvPr id="326" name="Google Shape;326;p17"/>
          <p:cNvGrpSpPr/>
          <p:nvPr/>
        </p:nvGrpSpPr>
        <p:grpSpPr>
          <a:xfrm>
            <a:off x="5549587" y="1749032"/>
            <a:ext cx="487503" cy="487503"/>
            <a:chOff x="-2771775" y="66675"/>
            <a:chExt cx="827087" cy="827088"/>
          </a:xfrm>
        </p:grpSpPr>
        <p:sp>
          <p:nvSpPr>
            <p:cNvPr id="327" name="Google Shape;327;p17"/>
            <p:cNvSpPr/>
            <p:nvPr/>
          </p:nvSpPr>
          <p:spPr>
            <a:xfrm>
              <a:off x="-2771775" y="66675"/>
              <a:ext cx="827087" cy="827088"/>
            </a:xfrm>
            <a:custGeom>
              <a:avLst/>
              <a:gdLst/>
              <a:ahLst/>
              <a:cxnLst/>
              <a:rect l="l" t="t" r="r" b="b"/>
              <a:pathLst>
                <a:path w="220" h="220" extrusionOk="0">
                  <a:moveTo>
                    <a:pt x="209" y="87"/>
                  </a:moveTo>
                  <a:cubicBezTo>
                    <a:pt x="188" y="83"/>
                    <a:pt x="188" y="83"/>
                    <a:pt x="188" y="83"/>
                  </a:cubicBezTo>
                  <a:cubicBezTo>
                    <a:pt x="187" y="80"/>
                    <a:pt x="186" y="77"/>
                    <a:pt x="184" y="74"/>
                  </a:cubicBezTo>
                  <a:cubicBezTo>
                    <a:pt x="196" y="56"/>
                    <a:pt x="196" y="56"/>
                    <a:pt x="196" y="56"/>
                  </a:cubicBezTo>
                  <a:cubicBezTo>
                    <a:pt x="200" y="51"/>
                    <a:pt x="199" y="43"/>
                    <a:pt x="194" y="39"/>
                  </a:cubicBezTo>
                  <a:cubicBezTo>
                    <a:pt x="181" y="26"/>
                    <a:pt x="181" y="26"/>
                    <a:pt x="181" y="26"/>
                  </a:cubicBezTo>
                  <a:cubicBezTo>
                    <a:pt x="179" y="23"/>
                    <a:pt x="175" y="22"/>
                    <a:pt x="171" y="22"/>
                  </a:cubicBezTo>
                  <a:cubicBezTo>
                    <a:pt x="169" y="22"/>
                    <a:pt x="166" y="22"/>
                    <a:pt x="164" y="24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3" y="34"/>
                    <a:pt x="140" y="33"/>
                    <a:pt x="137" y="32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2" y="5"/>
                    <a:pt x="126" y="0"/>
                    <a:pt x="119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4" y="0"/>
                    <a:pt x="88" y="5"/>
                    <a:pt x="87" y="11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0" y="33"/>
                    <a:pt x="77" y="34"/>
                    <a:pt x="74" y="36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4" y="22"/>
                    <a:pt x="51" y="22"/>
                    <a:pt x="49" y="22"/>
                  </a:cubicBezTo>
                  <a:cubicBezTo>
                    <a:pt x="45" y="22"/>
                    <a:pt x="41" y="23"/>
                    <a:pt x="39" y="26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1" y="43"/>
                    <a:pt x="20" y="51"/>
                    <a:pt x="24" y="56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4" y="77"/>
                    <a:pt x="33" y="80"/>
                    <a:pt x="32" y="83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5" y="88"/>
                    <a:pt x="0" y="94"/>
                    <a:pt x="0" y="10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6"/>
                    <a:pt x="5" y="132"/>
                    <a:pt x="11" y="133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3" y="140"/>
                    <a:pt x="34" y="143"/>
                    <a:pt x="36" y="146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0" y="169"/>
                    <a:pt x="21" y="177"/>
                    <a:pt x="26" y="181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1" y="197"/>
                    <a:pt x="45" y="198"/>
                    <a:pt x="49" y="198"/>
                  </a:cubicBezTo>
                  <a:cubicBezTo>
                    <a:pt x="51" y="198"/>
                    <a:pt x="54" y="198"/>
                    <a:pt x="56" y="196"/>
                  </a:cubicBezTo>
                  <a:cubicBezTo>
                    <a:pt x="74" y="184"/>
                    <a:pt x="74" y="184"/>
                    <a:pt x="74" y="184"/>
                  </a:cubicBezTo>
                  <a:cubicBezTo>
                    <a:pt x="77" y="186"/>
                    <a:pt x="80" y="187"/>
                    <a:pt x="83" y="18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8" y="215"/>
                    <a:pt x="94" y="220"/>
                    <a:pt x="101" y="220"/>
                  </a:cubicBezTo>
                  <a:cubicBezTo>
                    <a:pt x="119" y="220"/>
                    <a:pt x="119" y="220"/>
                    <a:pt x="119" y="220"/>
                  </a:cubicBezTo>
                  <a:cubicBezTo>
                    <a:pt x="126" y="220"/>
                    <a:pt x="132" y="215"/>
                    <a:pt x="133" y="209"/>
                  </a:cubicBezTo>
                  <a:cubicBezTo>
                    <a:pt x="137" y="188"/>
                    <a:pt x="137" y="188"/>
                    <a:pt x="137" y="188"/>
                  </a:cubicBezTo>
                  <a:cubicBezTo>
                    <a:pt x="140" y="187"/>
                    <a:pt x="143" y="186"/>
                    <a:pt x="146" y="184"/>
                  </a:cubicBezTo>
                  <a:cubicBezTo>
                    <a:pt x="164" y="196"/>
                    <a:pt x="164" y="196"/>
                    <a:pt x="164" y="196"/>
                  </a:cubicBezTo>
                  <a:cubicBezTo>
                    <a:pt x="166" y="198"/>
                    <a:pt x="169" y="198"/>
                    <a:pt x="171" y="198"/>
                  </a:cubicBezTo>
                  <a:cubicBezTo>
                    <a:pt x="175" y="198"/>
                    <a:pt x="179" y="197"/>
                    <a:pt x="181" y="194"/>
                  </a:cubicBezTo>
                  <a:cubicBezTo>
                    <a:pt x="194" y="181"/>
                    <a:pt x="194" y="181"/>
                    <a:pt x="194" y="181"/>
                  </a:cubicBezTo>
                  <a:cubicBezTo>
                    <a:pt x="199" y="177"/>
                    <a:pt x="200" y="169"/>
                    <a:pt x="196" y="164"/>
                  </a:cubicBezTo>
                  <a:cubicBezTo>
                    <a:pt x="184" y="146"/>
                    <a:pt x="184" y="146"/>
                    <a:pt x="184" y="146"/>
                  </a:cubicBezTo>
                  <a:cubicBezTo>
                    <a:pt x="186" y="143"/>
                    <a:pt x="187" y="140"/>
                    <a:pt x="188" y="137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15" y="132"/>
                    <a:pt x="220" y="126"/>
                    <a:pt x="220" y="119"/>
                  </a:cubicBezTo>
                  <a:cubicBezTo>
                    <a:pt x="220" y="101"/>
                    <a:pt x="220" y="101"/>
                    <a:pt x="220" y="101"/>
                  </a:cubicBezTo>
                  <a:cubicBezTo>
                    <a:pt x="220" y="94"/>
                    <a:pt x="215" y="88"/>
                    <a:pt x="209" y="87"/>
                  </a:cubicBezTo>
                  <a:close/>
                  <a:moveTo>
                    <a:pt x="185" y="124"/>
                  </a:moveTo>
                  <a:cubicBezTo>
                    <a:pt x="180" y="125"/>
                    <a:pt x="176" y="128"/>
                    <a:pt x="175" y="133"/>
                  </a:cubicBezTo>
                  <a:cubicBezTo>
                    <a:pt x="174" y="135"/>
                    <a:pt x="173" y="138"/>
                    <a:pt x="172" y="140"/>
                  </a:cubicBezTo>
                  <a:cubicBezTo>
                    <a:pt x="170" y="144"/>
                    <a:pt x="170" y="149"/>
                    <a:pt x="173" y="154"/>
                  </a:cubicBezTo>
                  <a:cubicBezTo>
                    <a:pt x="185" y="171"/>
                    <a:pt x="185" y="171"/>
                    <a:pt x="185" y="171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54" y="173"/>
                    <a:pt x="154" y="173"/>
                    <a:pt x="154" y="173"/>
                  </a:cubicBezTo>
                  <a:cubicBezTo>
                    <a:pt x="151" y="171"/>
                    <a:pt x="149" y="170"/>
                    <a:pt x="146" y="170"/>
                  </a:cubicBezTo>
                  <a:cubicBezTo>
                    <a:pt x="144" y="170"/>
                    <a:pt x="142" y="171"/>
                    <a:pt x="140" y="172"/>
                  </a:cubicBezTo>
                  <a:cubicBezTo>
                    <a:pt x="138" y="173"/>
                    <a:pt x="135" y="174"/>
                    <a:pt x="133" y="175"/>
                  </a:cubicBezTo>
                  <a:cubicBezTo>
                    <a:pt x="128" y="176"/>
                    <a:pt x="125" y="180"/>
                    <a:pt x="124" y="185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96" y="185"/>
                    <a:pt x="96" y="185"/>
                    <a:pt x="96" y="185"/>
                  </a:cubicBezTo>
                  <a:cubicBezTo>
                    <a:pt x="95" y="180"/>
                    <a:pt x="92" y="176"/>
                    <a:pt x="87" y="175"/>
                  </a:cubicBezTo>
                  <a:cubicBezTo>
                    <a:pt x="85" y="174"/>
                    <a:pt x="82" y="173"/>
                    <a:pt x="80" y="172"/>
                  </a:cubicBezTo>
                  <a:cubicBezTo>
                    <a:pt x="78" y="171"/>
                    <a:pt x="76" y="170"/>
                    <a:pt x="74" y="170"/>
                  </a:cubicBezTo>
                  <a:cubicBezTo>
                    <a:pt x="71" y="170"/>
                    <a:pt x="69" y="171"/>
                    <a:pt x="66" y="173"/>
                  </a:cubicBezTo>
                  <a:cubicBezTo>
                    <a:pt x="49" y="185"/>
                    <a:pt x="49" y="185"/>
                    <a:pt x="49" y="185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47" y="154"/>
                    <a:pt x="47" y="154"/>
                    <a:pt x="47" y="154"/>
                  </a:cubicBezTo>
                  <a:cubicBezTo>
                    <a:pt x="50" y="149"/>
                    <a:pt x="50" y="144"/>
                    <a:pt x="48" y="140"/>
                  </a:cubicBezTo>
                  <a:cubicBezTo>
                    <a:pt x="47" y="138"/>
                    <a:pt x="46" y="135"/>
                    <a:pt x="45" y="133"/>
                  </a:cubicBezTo>
                  <a:cubicBezTo>
                    <a:pt x="44" y="128"/>
                    <a:pt x="40" y="125"/>
                    <a:pt x="35" y="124"/>
                  </a:cubicBezTo>
                  <a:cubicBezTo>
                    <a:pt x="14" y="119"/>
                    <a:pt x="14" y="119"/>
                    <a:pt x="14" y="119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40" y="95"/>
                    <a:pt x="44" y="92"/>
                    <a:pt x="45" y="87"/>
                  </a:cubicBezTo>
                  <a:cubicBezTo>
                    <a:pt x="46" y="85"/>
                    <a:pt x="47" y="82"/>
                    <a:pt x="48" y="80"/>
                  </a:cubicBezTo>
                  <a:cubicBezTo>
                    <a:pt x="50" y="76"/>
                    <a:pt x="50" y="71"/>
                    <a:pt x="47" y="66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9"/>
                    <a:pt x="71" y="50"/>
                    <a:pt x="74" y="50"/>
                  </a:cubicBezTo>
                  <a:cubicBezTo>
                    <a:pt x="76" y="50"/>
                    <a:pt x="78" y="49"/>
                    <a:pt x="80" y="48"/>
                  </a:cubicBezTo>
                  <a:cubicBezTo>
                    <a:pt x="82" y="47"/>
                    <a:pt x="85" y="46"/>
                    <a:pt x="87" y="45"/>
                  </a:cubicBezTo>
                  <a:cubicBezTo>
                    <a:pt x="92" y="44"/>
                    <a:pt x="95" y="40"/>
                    <a:pt x="96" y="35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25" y="40"/>
                    <a:pt x="128" y="44"/>
                    <a:pt x="133" y="45"/>
                  </a:cubicBezTo>
                  <a:cubicBezTo>
                    <a:pt x="135" y="46"/>
                    <a:pt x="138" y="47"/>
                    <a:pt x="140" y="48"/>
                  </a:cubicBezTo>
                  <a:cubicBezTo>
                    <a:pt x="142" y="49"/>
                    <a:pt x="144" y="50"/>
                    <a:pt x="146" y="50"/>
                  </a:cubicBezTo>
                  <a:cubicBezTo>
                    <a:pt x="149" y="50"/>
                    <a:pt x="151" y="49"/>
                    <a:pt x="154" y="47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85" y="49"/>
                    <a:pt x="185" y="49"/>
                    <a:pt x="185" y="49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0" y="71"/>
                    <a:pt x="170" y="76"/>
                    <a:pt x="172" y="80"/>
                  </a:cubicBezTo>
                  <a:cubicBezTo>
                    <a:pt x="173" y="82"/>
                    <a:pt x="174" y="85"/>
                    <a:pt x="175" y="87"/>
                  </a:cubicBezTo>
                  <a:cubicBezTo>
                    <a:pt x="176" y="92"/>
                    <a:pt x="180" y="95"/>
                    <a:pt x="185" y="96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19"/>
                    <a:pt x="206" y="119"/>
                    <a:pt x="206" y="119"/>
                  </a:cubicBezTo>
                  <a:lnTo>
                    <a:pt x="185" y="12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7"/>
            <p:cNvSpPr/>
            <p:nvPr/>
          </p:nvSpPr>
          <p:spPr>
            <a:xfrm>
              <a:off x="-2538413" y="300038"/>
              <a:ext cx="360362" cy="360363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48" y="0"/>
                  </a:moveTo>
                  <a:cubicBezTo>
                    <a:pt x="21" y="0"/>
                    <a:pt x="0" y="21"/>
                    <a:pt x="0" y="48"/>
                  </a:cubicBezTo>
                  <a:cubicBezTo>
                    <a:pt x="0" y="75"/>
                    <a:pt x="21" y="96"/>
                    <a:pt x="48" y="96"/>
                  </a:cubicBezTo>
                  <a:cubicBezTo>
                    <a:pt x="75" y="96"/>
                    <a:pt x="96" y="75"/>
                    <a:pt x="96" y="48"/>
                  </a:cubicBezTo>
                  <a:cubicBezTo>
                    <a:pt x="96" y="21"/>
                    <a:pt x="75" y="0"/>
                    <a:pt x="48" y="0"/>
                  </a:cubicBezTo>
                  <a:close/>
                  <a:moveTo>
                    <a:pt x="48" y="90"/>
                  </a:moveTo>
                  <a:cubicBezTo>
                    <a:pt x="25" y="90"/>
                    <a:pt x="6" y="71"/>
                    <a:pt x="6" y="48"/>
                  </a:cubicBezTo>
                  <a:cubicBezTo>
                    <a:pt x="6" y="25"/>
                    <a:pt x="25" y="6"/>
                    <a:pt x="48" y="6"/>
                  </a:cubicBezTo>
                  <a:cubicBezTo>
                    <a:pt x="71" y="6"/>
                    <a:pt x="90" y="25"/>
                    <a:pt x="90" y="48"/>
                  </a:cubicBezTo>
                  <a:cubicBezTo>
                    <a:pt x="90" y="71"/>
                    <a:pt x="71" y="90"/>
                    <a:pt x="48" y="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7"/>
            <p:cNvSpPr/>
            <p:nvPr/>
          </p:nvSpPr>
          <p:spPr>
            <a:xfrm>
              <a:off x="-2460625" y="374650"/>
              <a:ext cx="207962" cy="206375"/>
            </a:xfrm>
            <a:custGeom>
              <a:avLst/>
              <a:gdLst/>
              <a:ahLst/>
              <a:cxnLst/>
              <a:rect l="l" t="t" r="r" b="b"/>
              <a:pathLst>
                <a:path w="55" h="55" extrusionOk="0">
                  <a:moveTo>
                    <a:pt x="27" y="0"/>
                  </a:move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2" y="55"/>
                    <a:pt x="55" y="43"/>
                    <a:pt x="55" y="28"/>
                  </a:cubicBezTo>
                  <a:cubicBezTo>
                    <a:pt x="55" y="13"/>
                    <a:pt x="42" y="0"/>
                    <a:pt x="27" y="0"/>
                  </a:cubicBezTo>
                  <a:close/>
                  <a:moveTo>
                    <a:pt x="27" y="49"/>
                  </a:moveTo>
                  <a:cubicBezTo>
                    <a:pt x="16" y="49"/>
                    <a:pt x="6" y="39"/>
                    <a:pt x="6" y="28"/>
                  </a:cubicBezTo>
                  <a:cubicBezTo>
                    <a:pt x="6" y="17"/>
                    <a:pt x="16" y="7"/>
                    <a:pt x="27" y="7"/>
                  </a:cubicBezTo>
                  <a:cubicBezTo>
                    <a:pt x="38" y="7"/>
                    <a:pt x="48" y="17"/>
                    <a:pt x="48" y="28"/>
                  </a:cubicBezTo>
                  <a:cubicBezTo>
                    <a:pt x="48" y="39"/>
                    <a:pt x="38" y="49"/>
                    <a:pt x="27" y="4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0" name="Google Shape;330;p17"/>
          <p:cNvGrpSpPr/>
          <p:nvPr/>
        </p:nvGrpSpPr>
        <p:grpSpPr>
          <a:xfrm>
            <a:off x="6557229" y="5165903"/>
            <a:ext cx="432364" cy="330459"/>
            <a:chOff x="5516563" y="84138"/>
            <a:chExt cx="1414463" cy="1081087"/>
          </a:xfrm>
        </p:grpSpPr>
        <p:sp>
          <p:nvSpPr>
            <p:cNvPr id="331" name="Google Shape;331;p17"/>
            <p:cNvSpPr/>
            <p:nvPr/>
          </p:nvSpPr>
          <p:spPr>
            <a:xfrm>
              <a:off x="5688013" y="249238"/>
              <a:ext cx="896938" cy="698500"/>
            </a:xfrm>
            <a:custGeom>
              <a:avLst/>
              <a:gdLst/>
              <a:ahLst/>
              <a:cxnLst/>
              <a:rect l="l" t="t" r="r" b="b"/>
              <a:pathLst>
                <a:path w="239" h="186" extrusionOk="0">
                  <a:moveTo>
                    <a:pt x="214" y="9"/>
                  </a:moveTo>
                  <a:cubicBezTo>
                    <a:pt x="182" y="3"/>
                    <a:pt x="151" y="0"/>
                    <a:pt x="120" y="0"/>
                  </a:cubicBezTo>
                  <a:cubicBezTo>
                    <a:pt x="88" y="0"/>
                    <a:pt x="57" y="3"/>
                    <a:pt x="26" y="9"/>
                  </a:cubicBezTo>
                  <a:cubicBezTo>
                    <a:pt x="22" y="10"/>
                    <a:pt x="18" y="13"/>
                    <a:pt x="17" y="17"/>
                  </a:cubicBezTo>
                  <a:cubicBezTo>
                    <a:pt x="0" y="67"/>
                    <a:pt x="0" y="118"/>
                    <a:pt x="17" y="169"/>
                  </a:cubicBezTo>
                  <a:cubicBezTo>
                    <a:pt x="18" y="173"/>
                    <a:pt x="22" y="176"/>
                    <a:pt x="26" y="177"/>
                  </a:cubicBezTo>
                  <a:cubicBezTo>
                    <a:pt x="57" y="183"/>
                    <a:pt x="88" y="186"/>
                    <a:pt x="120" y="186"/>
                  </a:cubicBezTo>
                  <a:cubicBezTo>
                    <a:pt x="151" y="186"/>
                    <a:pt x="182" y="183"/>
                    <a:pt x="214" y="177"/>
                  </a:cubicBezTo>
                  <a:cubicBezTo>
                    <a:pt x="218" y="176"/>
                    <a:pt x="221" y="173"/>
                    <a:pt x="222" y="169"/>
                  </a:cubicBezTo>
                  <a:cubicBezTo>
                    <a:pt x="239" y="118"/>
                    <a:pt x="239" y="67"/>
                    <a:pt x="222" y="17"/>
                  </a:cubicBezTo>
                  <a:cubicBezTo>
                    <a:pt x="221" y="13"/>
                    <a:pt x="218" y="10"/>
                    <a:pt x="214" y="9"/>
                  </a:cubicBezTo>
                  <a:close/>
                  <a:moveTo>
                    <a:pt x="211" y="165"/>
                  </a:moveTo>
                  <a:cubicBezTo>
                    <a:pt x="150" y="178"/>
                    <a:pt x="89" y="178"/>
                    <a:pt x="28" y="165"/>
                  </a:cubicBezTo>
                  <a:cubicBezTo>
                    <a:pt x="12" y="117"/>
                    <a:pt x="12" y="69"/>
                    <a:pt x="28" y="21"/>
                  </a:cubicBezTo>
                  <a:cubicBezTo>
                    <a:pt x="89" y="8"/>
                    <a:pt x="150" y="8"/>
                    <a:pt x="211" y="21"/>
                  </a:cubicBezTo>
                  <a:cubicBezTo>
                    <a:pt x="227" y="69"/>
                    <a:pt x="227" y="117"/>
                    <a:pt x="211" y="1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32" name="Google Shape;332;p17"/>
            <p:cNvSpPr/>
            <p:nvPr/>
          </p:nvSpPr>
          <p:spPr>
            <a:xfrm>
              <a:off x="5516563" y="84138"/>
              <a:ext cx="1414463" cy="1081087"/>
            </a:xfrm>
            <a:custGeom>
              <a:avLst/>
              <a:gdLst/>
              <a:ahLst/>
              <a:cxnLst/>
              <a:rect l="l" t="t" r="r" b="b"/>
              <a:pathLst>
                <a:path w="377" h="288" extrusionOk="0">
                  <a:moveTo>
                    <a:pt x="359" y="27"/>
                  </a:moveTo>
                  <a:cubicBezTo>
                    <a:pt x="357" y="17"/>
                    <a:pt x="349" y="10"/>
                    <a:pt x="340" y="9"/>
                  </a:cubicBezTo>
                  <a:cubicBezTo>
                    <a:pt x="290" y="3"/>
                    <a:pt x="239" y="0"/>
                    <a:pt x="189" y="0"/>
                  </a:cubicBezTo>
                  <a:cubicBezTo>
                    <a:pt x="138" y="0"/>
                    <a:pt x="87" y="3"/>
                    <a:pt x="37" y="9"/>
                  </a:cubicBezTo>
                  <a:cubicBezTo>
                    <a:pt x="28" y="10"/>
                    <a:pt x="20" y="17"/>
                    <a:pt x="18" y="27"/>
                  </a:cubicBezTo>
                  <a:cubicBezTo>
                    <a:pt x="0" y="101"/>
                    <a:pt x="0" y="176"/>
                    <a:pt x="18" y="250"/>
                  </a:cubicBezTo>
                  <a:cubicBezTo>
                    <a:pt x="20" y="259"/>
                    <a:pt x="28" y="266"/>
                    <a:pt x="37" y="267"/>
                  </a:cubicBezTo>
                  <a:cubicBezTo>
                    <a:pt x="61" y="270"/>
                    <a:pt x="86" y="272"/>
                    <a:pt x="110" y="274"/>
                  </a:cubicBezTo>
                  <a:cubicBezTo>
                    <a:pt x="109" y="275"/>
                    <a:pt x="108" y="275"/>
                    <a:pt x="108" y="276"/>
                  </a:cubicBezTo>
                  <a:cubicBezTo>
                    <a:pt x="108" y="283"/>
                    <a:pt x="144" y="288"/>
                    <a:pt x="189" y="288"/>
                  </a:cubicBezTo>
                  <a:cubicBezTo>
                    <a:pt x="233" y="288"/>
                    <a:pt x="269" y="283"/>
                    <a:pt x="269" y="276"/>
                  </a:cubicBezTo>
                  <a:cubicBezTo>
                    <a:pt x="269" y="275"/>
                    <a:pt x="268" y="275"/>
                    <a:pt x="267" y="274"/>
                  </a:cubicBezTo>
                  <a:cubicBezTo>
                    <a:pt x="291" y="272"/>
                    <a:pt x="316" y="270"/>
                    <a:pt x="340" y="267"/>
                  </a:cubicBezTo>
                  <a:cubicBezTo>
                    <a:pt x="349" y="266"/>
                    <a:pt x="357" y="259"/>
                    <a:pt x="359" y="250"/>
                  </a:cubicBezTo>
                  <a:cubicBezTo>
                    <a:pt x="377" y="176"/>
                    <a:pt x="377" y="101"/>
                    <a:pt x="359" y="27"/>
                  </a:cubicBezTo>
                  <a:close/>
                  <a:moveTo>
                    <a:pt x="337" y="244"/>
                  </a:moveTo>
                  <a:cubicBezTo>
                    <a:pt x="238" y="256"/>
                    <a:pt x="139" y="256"/>
                    <a:pt x="40" y="244"/>
                  </a:cubicBezTo>
                  <a:cubicBezTo>
                    <a:pt x="23" y="174"/>
                    <a:pt x="23" y="103"/>
                    <a:pt x="40" y="32"/>
                  </a:cubicBezTo>
                  <a:cubicBezTo>
                    <a:pt x="139" y="20"/>
                    <a:pt x="238" y="20"/>
                    <a:pt x="337" y="32"/>
                  </a:cubicBezTo>
                  <a:cubicBezTo>
                    <a:pt x="354" y="103"/>
                    <a:pt x="354" y="174"/>
                    <a:pt x="337" y="2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33" name="Google Shape;333;p17"/>
            <p:cNvSpPr/>
            <p:nvPr/>
          </p:nvSpPr>
          <p:spPr>
            <a:xfrm>
              <a:off x="6611938" y="301625"/>
              <a:ext cx="131763" cy="128587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7" y="34"/>
                  </a:moveTo>
                  <a:cubicBezTo>
                    <a:pt x="27" y="34"/>
                    <a:pt x="35" y="26"/>
                    <a:pt x="35" y="17"/>
                  </a:cubicBezTo>
                  <a:cubicBezTo>
                    <a:pt x="35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11"/>
                  </a:moveTo>
                  <a:cubicBezTo>
                    <a:pt x="21" y="11"/>
                    <a:pt x="23" y="14"/>
                    <a:pt x="23" y="17"/>
                  </a:cubicBezTo>
                  <a:cubicBezTo>
                    <a:pt x="23" y="20"/>
                    <a:pt x="21" y="23"/>
                    <a:pt x="17" y="23"/>
                  </a:cubicBezTo>
                  <a:cubicBezTo>
                    <a:pt x="14" y="23"/>
                    <a:pt x="12" y="20"/>
                    <a:pt x="12" y="17"/>
                  </a:cubicBezTo>
                  <a:cubicBezTo>
                    <a:pt x="12" y="14"/>
                    <a:pt x="14" y="11"/>
                    <a:pt x="17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34" name="Google Shape;334;p17"/>
            <p:cNvSpPr/>
            <p:nvPr/>
          </p:nvSpPr>
          <p:spPr>
            <a:xfrm>
              <a:off x="6570663" y="860425"/>
              <a:ext cx="173038" cy="46037"/>
            </a:xfrm>
            <a:custGeom>
              <a:avLst/>
              <a:gdLst/>
              <a:ahLst/>
              <a:cxnLst/>
              <a:rect l="l" t="t" r="r" b="b"/>
              <a:pathLst>
                <a:path w="46" h="12" extrusionOk="0">
                  <a:moveTo>
                    <a:pt x="4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9"/>
                    <a:pt x="2" y="12"/>
                    <a:pt x="5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3" y="12"/>
                    <a:pt x="46" y="9"/>
                    <a:pt x="46" y="6"/>
                  </a:cubicBezTo>
                  <a:cubicBezTo>
                    <a:pt x="46" y="3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35" name="Google Shape;335;p17"/>
            <p:cNvSpPr/>
            <p:nvPr/>
          </p:nvSpPr>
          <p:spPr>
            <a:xfrm>
              <a:off x="6611938" y="733425"/>
              <a:ext cx="173038" cy="41275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4" y="11"/>
                    <a:pt x="46" y="9"/>
                    <a:pt x="46" y="5"/>
                  </a:cubicBezTo>
                  <a:cubicBezTo>
                    <a:pt x="46" y="2"/>
                    <a:pt x="44" y="0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36" name="Google Shape;336;p17"/>
            <p:cNvSpPr/>
            <p:nvPr/>
          </p:nvSpPr>
          <p:spPr>
            <a:xfrm>
              <a:off x="6611938" y="601663"/>
              <a:ext cx="173038" cy="46037"/>
            </a:xfrm>
            <a:custGeom>
              <a:avLst/>
              <a:gdLst/>
              <a:ahLst/>
              <a:cxnLst/>
              <a:rect l="l" t="t" r="r" b="b"/>
              <a:pathLst>
                <a:path w="46" h="12" extrusionOk="0">
                  <a:moveTo>
                    <a:pt x="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4" y="12"/>
                    <a:pt x="46" y="9"/>
                    <a:pt x="46" y="6"/>
                  </a:cubicBezTo>
                  <a:cubicBezTo>
                    <a:pt x="46" y="3"/>
                    <a:pt x="44" y="0"/>
                    <a:pt x="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37" name="Google Shape;337;p17"/>
            <p:cNvSpPr/>
            <p:nvPr/>
          </p:nvSpPr>
          <p:spPr>
            <a:xfrm>
              <a:off x="5880100" y="422275"/>
              <a:ext cx="258763" cy="179387"/>
            </a:xfrm>
            <a:custGeom>
              <a:avLst/>
              <a:gdLst/>
              <a:ahLst/>
              <a:cxnLst/>
              <a:rect l="l" t="t" r="r" b="b"/>
              <a:pathLst>
                <a:path w="69" h="48" extrusionOk="0">
                  <a:moveTo>
                    <a:pt x="63" y="0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7" y="4"/>
                    <a:pt x="4" y="7"/>
                    <a:pt x="3" y="1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6"/>
                    <a:pt x="2" y="48"/>
                    <a:pt x="5" y="48"/>
                  </a:cubicBezTo>
                  <a:cubicBezTo>
                    <a:pt x="8" y="48"/>
                    <a:pt x="11" y="46"/>
                    <a:pt x="11" y="4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17"/>
                    <a:pt x="16" y="15"/>
                    <a:pt x="20" y="14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9" y="9"/>
                    <a:pt x="69" y="5"/>
                  </a:cubicBezTo>
                  <a:cubicBezTo>
                    <a:pt x="69" y="2"/>
                    <a:pt x="66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grpSp>
        <p:nvGrpSpPr>
          <p:cNvPr id="338" name="Google Shape;338;p17"/>
          <p:cNvGrpSpPr/>
          <p:nvPr/>
        </p:nvGrpSpPr>
        <p:grpSpPr>
          <a:xfrm>
            <a:off x="7443316" y="4038743"/>
            <a:ext cx="447407" cy="385293"/>
            <a:chOff x="2727325" y="-39687"/>
            <a:chExt cx="1463675" cy="1260475"/>
          </a:xfrm>
        </p:grpSpPr>
        <p:sp>
          <p:nvSpPr>
            <p:cNvPr id="339" name="Google Shape;339;p17"/>
            <p:cNvSpPr/>
            <p:nvPr/>
          </p:nvSpPr>
          <p:spPr>
            <a:xfrm>
              <a:off x="2727325" y="-39687"/>
              <a:ext cx="1463675" cy="1260475"/>
            </a:xfrm>
            <a:custGeom>
              <a:avLst/>
              <a:gdLst/>
              <a:ahLst/>
              <a:cxnLst/>
              <a:rect l="l" t="t" r="r" b="b"/>
              <a:pathLst>
                <a:path w="390" h="336" extrusionOk="0">
                  <a:moveTo>
                    <a:pt x="347" y="42"/>
                  </a:moveTo>
                  <a:cubicBezTo>
                    <a:pt x="305" y="0"/>
                    <a:pt x="238" y="0"/>
                    <a:pt x="195" y="38"/>
                  </a:cubicBezTo>
                  <a:cubicBezTo>
                    <a:pt x="152" y="0"/>
                    <a:pt x="85" y="0"/>
                    <a:pt x="43" y="42"/>
                  </a:cubicBezTo>
                  <a:cubicBezTo>
                    <a:pt x="0" y="84"/>
                    <a:pt x="0" y="154"/>
                    <a:pt x="43" y="196"/>
                  </a:cubicBezTo>
                  <a:cubicBezTo>
                    <a:pt x="55" y="208"/>
                    <a:pt x="170" y="322"/>
                    <a:pt x="170" y="322"/>
                  </a:cubicBezTo>
                  <a:cubicBezTo>
                    <a:pt x="184" y="336"/>
                    <a:pt x="206" y="336"/>
                    <a:pt x="220" y="322"/>
                  </a:cubicBezTo>
                  <a:cubicBezTo>
                    <a:pt x="220" y="322"/>
                    <a:pt x="345" y="198"/>
                    <a:pt x="347" y="196"/>
                  </a:cubicBezTo>
                  <a:cubicBezTo>
                    <a:pt x="390" y="154"/>
                    <a:pt x="390" y="84"/>
                    <a:pt x="347" y="42"/>
                  </a:cubicBezTo>
                  <a:close/>
                  <a:moveTo>
                    <a:pt x="330" y="180"/>
                  </a:moveTo>
                  <a:cubicBezTo>
                    <a:pt x="203" y="306"/>
                    <a:pt x="203" y="306"/>
                    <a:pt x="203" y="306"/>
                  </a:cubicBezTo>
                  <a:cubicBezTo>
                    <a:pt x="199" y="310"/>
                    <a:pt x="191" y="310"/>
                    <a:pt x="187" y="306"/>
                  </a:cubicBezTo>
                  <a:cubicBezTo>
                    <a:pt x="59" y="180"/>
                    <a:pt x="59" y="180"/>
                    <a:pt x="59" y="180"/>
                  </a:cubicBezTo>
                  <a:cubicBezTo>
                    <a:pt x="25" y="146"/>
                    <a:pt x="25" y="92"/>
                    <a:pt x="59" y="58"/>
                  </a:cubicBezTo>
                  <a:cubicBezTo>
                    <a:pt x="92" y="26"/>
                    <a:pt x="145" y="25"/>
                    <a:pt x="179" y="55"/>
                  </a:cubicBezTo>
                  <a:cubicBezTo>
                    <a:pt x="195" y="70"/>
                    <a:pt x="195" y="70"/>
                    <a:pt x="195" y="70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45" y="25"/>
                    <a:pt x="298" y="26"/>
                    <a:pt x="330" y="58"/>
                  </a:cubicBezTo>
                  <a:cubicBezTo>
                    <a:pt x="364" y="92"/>
                    <a:pt x="364" y="146"/>
                    <a:pt x="330" y="1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2982913" y="215900"/>
              <a:ext cx="206375" cy="201612"/>
            </a:xfrm>
            <a:custGeom>
              <a:avLst/>
              <a:gdLst/>
              <a:ahLst/>
              <a:cxnLst/>
              <a:rect l="l" t="t" r="r" b="b"/>
              <a:pathLst>
                <a:path w="55" h="54" extrusionOk="0">
                  <a:moveTo>
                    <a:pt x="4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2"/>
                    <a:pt x="3" y="54"/>
                    <a:pt x="6" y="54"/>
                  </a:cubicBezTo>
                  <a:cubicBezTo>
                    <a:pt x="9" y="54"/>
                    <a:pt x="12" y="52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28"/>
                    <a:pt x="2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2" y="11"/>
                    <a:pt x="55" y="8"/>
                    <a:pt x="55" y="5"/>
                  </a:cubicBezTo>
                  <a:cubicBezTo>
                    <a:pt x="55" y="2"/>
                    <a:pt x="52" y="0"/>
                    <a:pt x="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sp>
        <p:nvSpPr>
          <p:cNvPr id="341" name="Google Shape;341;p17"/>
          <p:cNvSpPr/>
          <p:nvPr/>
        </p:nvSpPr>
        <p:spPr>
          <a:xfrm>
            <a:off x="6395280" y="2846414"/>
            <a:ext cx="423378" cy="412299"/>
          </a:xfrm>
          <a:custGeom>
            <a:avLst/>
            <a:gdLst/>
            <a:ahLst/>
            <a:cxnLst/>
            <a:rect l="l" t="t" r="r" b="b"/>
            <a:pathLst>
              <a:path w="226" h="220" extrusionOk="0">
                <a:moveTo>
                  <a:pt x="202" y="18"/>
                </a:moveTo>
                <a:cubicBezTo>
                  <a:pt x="191" y="6"/>
                  <a:pt x="176" y="0"/>
                  <a:pt x="161" y="0"/>
                </a:cubicBezTo>
                <a:cubicBezTo>
                  <a:pt x="149" y="0"/>
                  <a:pt x="137" y="5"/>
                  <a:pt x="129" y="13"/>
                </a:cubicBezTo>
                <a:cubicBezTo>
                  <a:pt x="96" y="47"/>
                  <a:pt x="96" y="47"/>
                  <a:pt x="96" y="47"/>
                </a:cubicBezTo>
                <a:cubicBezTo>
                  <a:pt x="96" y="47"/>
                  <a:pt x="95" y="47"/>
                  <a:pt x="95" y="47"/>
                </a:cubicBezTo>
                <a:cubicBezTo>
                  <a:pt x="95" y="47"/>
                  <a:pt x="95" y="47"/>
                  <a:pt x="95" y="47"/>
                </a:cubicBezTo>
                <a:cubicBezTo>
                  <a:pt x="95" y="47"/>
                  <a:pt x="95" y="47"/>
                  <a:pt x="95" y="47"/>
                </a:cubicBezTo>
                <a:cubicBezTo>
                  <a:pt x="24" y="119"/>
                  <a:pt x="24" y="119"/>
                  <a:pt x="24" y="119"/>
                </a:cubicBezTo>
                <a:cubicBezTo>
                  <a:pt x="21" y="122"/>
                  <a:pt x="19" y="126"/>
                  <a:pt x="17" y="130"/>
                </a:cubicBezTo>
                <a:cubicBezTo>
                  <a:pt x="1" y="189"/>
                  <a:pt x="1" y="189"/>
                  <a:pt x="1" y="189"/>
                </a:cubicBezTo>
                <a:cubicBezTo>
                  <a:pt x="1" y="189"/>
                  <a:pt x="0" y="194"/>
                  <a:pt x="0" y="196"/>
                </a:cubicBezTo>
                <a:cubicBezTo>
                  <a:pt x="0" y="209"/>
                  <a:pt x="11" y="220"/>
                  <a:pt x="24" y="220"/>
                </a:cubicBezTo>
                <a:cubicBezTo>
                  <a:pt x="27" y="220"/>
                  <a:pt x="32" y="219"/>
                  <a:pt x="32" y="219"/>
                </a:cubicBezTo>
                <a:cubicBezTo>
                  <a:pt x="90" y="203"/>
                  <a:pt x="90" y="203"/>
                  <a:pt x="90" y="203"/>
                </a:cubicBezTo>
                <a:cubicBezTo>
                  <a:pt x="95" y="202"/>
                  <a:pt x="99" y="200"/>
                  <a:pt x="102" y="196"/>
                </a:cubicBezTo>
                <a:cubicBezTo>
                  <a:pt x="207" y="91"/>
                  <a:pt x="207" y="91"/>
                  <a:pt x="207" y="91"/>
                </a:cubicBezTo>
                <a:cubicBezTo>
                  <a:pt x="226" y="72"/>
                  <a:pt x="224" y="40"/>
                  <a:pt x="202" y="18"/>
                </a:cubicBezTo>
                <a:close/>
                <a:moveTo>
                  <a:pt x="110" y="164"/>
                </a:moveTo>
                <a:cubicBezTo>
                  <a:pt x="110" y="157"/>
                  <a:pt x="108" y="151"/>
                  <a:pt x="105" y="146"/>
                </a:cubicBezTo>
                <a:cubicBezTo>
                  <a:pt x="170" y="81"/>
                  <a:pt x="170" y="81"/>
                  <a:pt x="170" y="81"/>
                </a:cubicBezTo>
                <a:cubicBezTo>
                  <a:pt x="174" y="93"/>
                  <a:pt x="172" y="106"/>
                  <a:pt x="163" y="115"/>
                </a:cubicBezTo>
                <a:cubicBezTo>
                  <a:pt x="163" y="115"/>
                  <a:pt x="163" y="115"/>
                  <a:pt x="163" y="115"/>
                </a:cubicBezTo>
                <a:cubicBezTo>
                  <a:pt x="163" y="115"/>
                  <a:pt x="163" y="115"/>
                  <a:pt x="163" y="115"/>
                </a:cubicBezTo>
                <a:cubicBezTo>
                  <a:pt x="110" y="169"/>
                  <a:pt x="110" y="169"/>
                  <a:pt x="110" y="169"/>
                </a:cubicBezTo>
                <a:cubicBezTo>
                  <a:pt x="110" y="167"/>
                  <a:pt x="110" y="165"/>
                  <a:pt x="110" y="164"/>
                </a:cubicBezTo>
                <a:close/>
                <a:moveTo>
                  <a:pt x="102" y="139"/>
                </a:moveTo>
                <a:cubicBezTo>
                  <a:pt x="99" y="135"/>
                  <a:pt x="96" y="131"/>
                  <a:pt x="93" y="127"/>
                </a:cubicBezTo>
                <a:cubicBezTo>
                  <a:pt x="88" y="123"/>
                  <a:pt x="84" y="120"/>
                  <a:pt x="79" y="117"/>
                </a:cubicBezTo>
                <a:cubicBezTo>
                  <a:pt x="144" y="52"/>
                  <a:pt x="144" y="52"/>
                  <a:pt x="144" y="52"/>
                </a:cubicBezTo>
                <a:cubicBezTo>
                  <a:pt x="149" y="54"/>
                  <a:pt x="154" y="57"/>
                  <a:pt x="159" y="61"/>
                </a:cubicBezTo>
                <a:cubicBezTo>
                  <a:pt x="162" y="65"/>
                  <a:pt x="165" y="69"/>
                  <a:pt x="167" y="74"/>
                </a:cubicBezTo>
                <a:lnTo>
                  <a:pt x="102" y="139"/>
                </a:lnTo>
                <a:close/>
                <a:moveTo>
                  <a:pt x="72" y="114"/>
                </a:moveTo>
                <a:cubicBezTo>
                  <a:pt x="66" y="111"/>
                  <a:pt x="59" y="110"/>
                  <a:pt x="52" y="110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13" y="48"/>
                  <a:pt x="125" y="46"/>
                  <a:pt x="137" y="49"/>
                </a:cubicBezTo>
                <a:lnTo>
                  <a:pt x="72" y="114"/>
                </a:lnTo>
                <a:close/>
                <a:moveTo>
                  <a:pt x="29" y="205"/>
                </a:moveTo>
                <a:cubicBezTo>
                  <a:pt x="28" y="206"/>
                  <a:pt x="26" y="206"/>
                  <a:pt x="24" y="206"/>
                </a:cubicBezTo>
                <a:cubicBezTo>
                  <a:pt x="18" y="206"/>
                  <a:pt x="14" y="202"/>
                  <a:pt x="14" y="196"/>
                </a:cubicBezTo>
                <a:cubicBezTo>
                  <a:pt x="14" y="195"/>
                  <a:pt x="14" y="193"/>
                  <a:pt x="14" y="192"/>
                </a:cubicBezTo>
                <a:cubicBezTo>
                  <a:pt x="22" y="166"/>
                  <a:pt x="22" y="166"/>
                  <a:pt x="22" y="166"/>
                </a:cubicBezTo>
                <a:cubicBezTo>
                  <a:pt x="30" y="166"/>
                  <a:pt x="38" y="169"/>
                  <a:pt x="45" y="175"/>
                </a:cubicBezTo>
                <a:cubicBezTo>
                  <a:pt x="51" y="182"/>
                  <a:pt x="55" y="191"/>
                  <a:pt x="54" y="199"/>
                </a:cubicBezTo>
                <a:lnTo>
                  <a:pt x="29" y="205"/>
                </a:lnTo>
                <a:close/>
                <a:moveTo>
                  <a:pt x="61" y="197"/>
                </a:moveTo>
                <a:cubicBezTo>
                  <a:pt x="61" y="188"/>
                  <a:pt x="57" y="178"/>
                  <a:pt x="50" y="170"/>
                </a:cubicBezTo>
                <a:cubicBezTo>
                  <a:pt x="42" y="163"/>
                  <a:pt x="33" y="159"/>
                  <a:pt x="24" y="159"/>
                </a:cubicBezTo>
                <a:cubicBezTo>
                  <a:pt x="30" y="134"/>
                  <a:pt x="30" y="134"/>
                  <a:pt x="30" y="134"/>
                </a:cubicBezTo>
                <a:cubicBezTo>
                  <a:pt x="31" y="132"/>
                  <a:pt x="32" y="131"/>
                  <a:pt x="33" y="129"/>
                </a:cubicBezTo>
                <a:cubicBezTo>
                  <a:pt x="47" y="119"/>
                  <a:pt x="68" y="122"/>
                  <a:pt x="83" y="137"/>
                </a:cubicBezTo>
                <a:cubicBezTo>
                  <a:pt x="98" y="153"/>
                  <a:pt x="101" y="175"/>
                  <a:pt x="89" y="189"/>
                </a:cubicBezTo>
                <a:cubicBezTo>
                  <a:pt x="88" y="190"/>
                  <a:pt x="87" y="190"/>
                  <a:pt x="86" y="190"/>
                </a:cubicBezTo>
                <a:lnTo>
                  <a:pt x="61" y="197"/>
                </a:lnTo>
                <a:close/>
                <a:moveTo>
                  <a:pt x="197" y="81"/>
                </a:moveTo>
                <a:cubicBezTo>
                  <a:pt x="186" y="93"/>
                  <a:pt x="186" y="93"/>
                  <a:pt x="186" y="93"/>
                </a:cubicBezTo>
                <a:cubicBezTo>
                  <a:pt x="186" y="91"/>
                  <a:pt x="186" y="90"/>
                  <a:pt x="186" y="88"/>
                </a:cubicBezTo>
                <a:cubicBezTo>
                  <a:pt x="185" y="75"/>
                  <a:pt x="178" y="62"/>
                  <a:pt x="168" y="52"/>
                </a:cubicBezTo>
                <a:cubicBezTo>
                  <a:pt x="157" y="41"/>
                  <a:pt x="142" y="34"/>
                  <a:pt x="127" y="34"/>
                </a:cubicBezTo>
                <a:cubicBezTo>
                  <a:pt x="139" y="23"/>
                  <a:pt x="139" y="23"/>
                  <a:pt x="139" y="23"/>
                </a:cubicBezTo>
                <a:cubicBezTo>
                  <a:pt x="145" y="17"/>
                  <a:pt x="153" y="14"/>
                  <a:pt x="161" y="14"/>
                </a:cubicBezTo>
                <a:cubicBezTo>
                  <a:pt x="172" y="14"/>
                  <a:pt x="184" y="19"/>
                  <a:pt x="192" y="27"/>
                </a:cubicBezTo>
                <a:cubicBezTo>
                  <a:pt x="201" y="36"/>
                  <a:pt x="205" y="46"/>
                  <a:pt x="206" y="56"/>
                </a:cubicBezTo>
                <a:cubicBezTo>
                  <a:pt x="207" y="66"/>
                  <a:pt x="204" y="75"/>
                  <a:pt x="197" y="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42" name="Google Shape;342;p17"/>
          <p:cNvSpPr txBox="1"/>
          <p:nvPr/>
        </p:nvSpPr>
        <p:spPr>
          <a:xfrm>
            <a:off x="7329855" y="4938058"/>
            <a:ext cx="176539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 i="0" u="none" strike="noStrike" cap="none" dirty="0">
                <a:solidFill>
                  <a:srgbClr val="083ADA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問卷資料庫</a:t>
            </a:r>
            <a:endParaRPr sz="2000" b="1" i="0" u="none" strike="noStrike" cap="none" dirty="0">
              <a:solidFill>
                <a:srgbClr val="083ADA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43" name="Google Shape;343;p17"/>
          <p:cNvSpPr txBox="1"/>
          <p:nvPr/>
        </p:nvSpPr>
        <p:spPr>
          <a:xfrm>
            <a:off x="8108880" y="3687717"/>
            <a:ext cx="176539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 i="0" u="none" strike="noStrike" cap="none" dirty="0">
                <a:solidFill>
                  <a:srgbClr val="083ADA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獎勵機制</a:t>
            </a:r>
            <a:endParaRPr sz="2000" b="1" i="0" u="none" strike="noStrike" cap="none" dirty="0">
              <a:solidFill>
                <a:srgbClr val="083ADA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44" name="Google Shape;344;p17"/>
          <p:cNvSpPr txBox="1"/>
          <p:nvPr/>
        </p:nvSpPr>
        <p:spPr>
          <a:xfrm>
            <a:off x="7042461" y="2505491"/>
            <a:ext cx="1765396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b="1" i="0" u="none" strike="noStrike" cap="none" dirty="0" smtClean="0">
                <a:solidFill>
                  <a:srgbClr val="083ADA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精準發放</a:t>
            </a:r>
            <a:endParaRPr sz="2000" b="1" i="0" u="none" strike="noStrike" cap="none" dirty="0">
              <a:solidFill>
                <a:srgbClr val="083ADA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45" name="Google Shape;345;p17"/>
          <p:cNvSpPr txBox="1"/>
          <p:nvPr/>
        </p:nvSpPr>
        <p:spPr>
          <a:xfrm>
            <a:off x="6343484" y="1388282"/>
            <a:ext cx="176539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 i="0" u="none" strike="noStrike" cap="none" dirty="0">
                <a:solidFill>
                  <a:srgbClr val="083ADA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流量</a:t>
            </a:r>
            <a:endParaRPr sz="2000" b="1" i="0" u="none" strike="noStrike" cap="none" dirty="0">
              <a:solidFill>
                <a:srgbClr val="083ADA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46" name="Google Shape;346;p17"/>
          <p:cNvSpPr txBox="1"/>
          <p:nvPr/>
        </p:nvSpPr>
        <p:spPr>
          <a:xfrm>
            <a:off x="6405689" y="1686602"/>
            <a:ext cx="3536598" cy="574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144000" bIns="36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0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引入活動平台的流量，讓更多人可以填寫問卷。</a:t>
            </a:r>
            <a:endParaRPr sz="1600" b="0" i="0" u="none" strike="noStrike" cap="none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47" name="Google Shape;347;p17"/>
          <p:cNvSpPr txBox="1"/>
          <p:nvPr/>
        </p:nvSpPr>
        <p:spPr>
          <a:xfrm>
            <a:off x="7183323" y="2841301"/>
            <a:ext cx="3536598" cy="574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144000" bIns="36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0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提供發問卷者的功能</a:t>
            </a:r>
            <a:r>
              <a:rPr lang="zh-TW" sz="1600" b="0" i="0" u="none" strike="noStrike" cap="none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，</a:t>
            </a:r>
            <a:r>
              <a:rPr lang="zh-TW" altLang="en-US" sz="1600" b="0" i="0" u="none" strike="noStrike" cap="none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可以指定目標族群，直接發送給該客群。</a:t>
            </a:r>
            <a:endParaRPr sz="1600" b="0" i="0" u="none" strike="noStrike" cap="none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48" name="Google Shape;348;p17"/>
          <p:cNvSpPr txBox="1"/>
          <p:nvPr/>
        </p:nvSpPr>
        <p:spPr>
          <a:xfrm>
            <a:off x="8229172" y="4000241"/>
            <a:ext cx="3962828" cy="82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144000" bIns="36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0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設定特定的積分，唯有填問卷可以獲得，積分可用於商家折扣、兌換商品。</a:t>
            </a:r>
            <a:endParaRPr sz="1600" b="0" i="0" u="none" strike="noStrike" cap="none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0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發問卷者需要付費或付出積分。</a:t>
            </a:r>
            <a:endParaRPr sz="1600" b="0" i="0" u="none" strike="noStrike" cap="none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49" name="Google Shape;349;p17"/>
          <p:cNvSpPr txBox="1"/>
          <p:nvPr/>
        </p:nvSpPr>
        <p:spPr>
          <a:xfrm>
            <a:off x="7400977" y="5252036"/>
            <a:ext cx="4224966" cy="574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144000" bIns="36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0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提供師生上架問卷，並且開放查詢以往</a:t>
            </a:r>
            <a:r>
              <a:rPr lang="zh-TW" sz="1600" b="0" i="0" u="none" strike="noStrike" cap="none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使用</a:t>
            </a:r>
            <a:r>
              <a:rPr lang="zh-TW" altLang="en-US" sz="1600" b="0" i="0" u="none" strike="noStrike" cap="none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者</a:t>
            </a:r>
            <a:r>
              <a:rPr lang="zh-TW" sz="1600" b="0" i="0" u="none" strike="noStrike" cap="none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的</a:t>
            </a:r>
            <a:r>
              <a:rPr lang="zh-TW" sz="1600" b="0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市調(需當事者同意)。</a:t>
            </a:r>
            <a:endParaRPr sz="1600" b="0" i="0" u="none" strike="noStrike" cap="none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grpSp>
        <p:nvGrpSpPr>
          <p:cNvPr id="350" name="Google Shape;350;p17"/>
          <p:cNvGrpSpPr/>
          <p:nvPr/>
        </p:nvGrpSpPr>
        <p:grpSpPr>
          <a:xfrm>
            <a:off x="5852698" y="6509082"/>
            <a:ext cx="479439" cy="218278"/>
            <a:chOff x="5174774" y="2569166"/>
            <a:chExt cx="532711" cy="242528"/>
          </a:xfrm>
        </p:grpSpPr>
        <p:grpSp>
          <p:nvGrpSpPr>
            <p:cNvPr id="351" name="Google Shape;351;p17"/>
            <p:cNvGrpSpPr/>
            <p:nvPr/>
          </p:nvGrpSpPr>
          <p:grpSpPr>
            <a:xfrm>
              <a:off x="5462685" y="2572354"/>
              <a:ext cx="244800" cy="239340"/>
              <a:chOff x="5462685" y="2572354"/>
              <a:chExt cx="244800" cy="239340"/>
            </a:xfrm>
          </p:grpSpPr>
          <p:sp>
            <p:nvSpPr>
              <p:cNvPr id="352" name="Google Shape;352;p17"/>
              <p:cNvSpPr/>
              <p:nvPr/>
            </p:nvSpPr>
            <p:spPr>
              <a:xfrm>
                <a:off x="5462685" y="2572354"/>
                <a:ext cx="244800" cy="239340"/>
              </a:xfrm>
              <a:prstGeom prst="ellipse">
                <a:avLst/>
              </a:prstGeom>
              <a:noFill/>
              <a:ln w="19050" cap="rnd" cmpd="sng">
                <a:solidFill>
                  <a:srgbClr val="35A4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17"/>
              <p:cNvSpPr/>
              <p:nvPr/>
            </p:nvSpPr>
            <p:spPr>
              <a:xfrm>
                <a:off x="5547183" y="2623708"/>
                <a:ext cx="126000" cy="143998"/>
              </a:xfrm>
              <a:prstGeom prst="chevron">
                <a:avLst>
                  <a:gd name="adj" fmla="val 50000"/>
                </a:avLst>
              </a:prstGeom>
              <a:solidFill>
                <a:srgbClr val="53C76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4" name="Google Shape;354;p17"/>
            <p:cNvGrpSpPr/>
            <p:nvPr/>
          </p:nvGrpSpPr>
          <p:grpSpPr>
            <a:xfrm rot="10800000">
              <a:off x="5174774" y="2569166"/>
              <a:ext cx="244800" cy="239339"/>
              <a:chOff x="5420353" y="2561777"/>
              <a:chExt cx="244800" cy="239339"/>
            </a:xfrm>
          </p:grpSpPr>
          <p:sp>
            <p:nvSpPr>
              <p:cNvPr id="355" name="Google Shape;355;p17"/>
              <p:cNvSpPr/>
              <p:nvPr/>
            </p:nvSpPr>
            <p:spPr>
              <a:xfrm>
                <a:off x="5420353" y="2561777"/>
                <a:ext cx="244800" cy="239339"/>
              </a:xfrm>
              <a:prstGeom prst="ellipse">
                <a:avLst/>
              </a:prstGeom>
              <a:noFill/>
              <a:ln w="19050" cap="rnd" cmpd="sng">
                <a:solidFill>
                  <a:srgbClr val="35A4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17"/>
              <p:cNvSpPr/>
              <p:nvPr/>
            </p:nvSpPr>
            <p:spPr>
              <a:xfrm>
                <a:off x="5490336" y="2602557"/>
                <a:ext cx="126000" cy="144000"/>
              </a:xfrm>
              <a:prstGeom prst="chevron">
                <a:avLst>
                  <a:gd name="adj" fmla="val 50000"/>
                </a:avLst>
              </a:prstGeom>
              <a:solidFill>
                <a:srgbClr val="53C76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500"/>
                            </p:stCondLst>
                            <p:childTnLst>
                              <p:par>
                                <p:cTn id="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000"/>
                            </p:stCondLst>
                            <p:childTnLst>
                              <p:par>
                                <p:cTn id="5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500"/>
                            </p:stCondLst>
                            <p:childTnLst>
                              <p:par>
                                <p:cTn id="5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9000"/>
                            </p:stCondLst>
                            <p:childTnLst>
                              <p:par>
                                <p:cTn id="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1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500"/>
                            </p:stCondLst>
                            <p:childTnLst>
                              <p:par>
                                <p:cTn id="8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2000"/>
                            </p:stCondLst>
                            <p:childTnLst>
                              <p:par>
                                <p:cTn id="8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2500"/>
                            </p:stCondLst>
                            <p:childTnLst>
                              <p:par>
                                <p:cTn id="8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3000"/>
                            </p:stCondLst>
                            <p:childTnLst>
                              <p:par>
                                <p:cTn id="9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80000" y="609600"/>
            <a:ext cx="8596668" cy="1320800"/>
          </a:xfrm>
        </p:spPr>
        <p:txBody>
          <a:bodyPr/>
          <a:lstStyle/>
          <a:p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市調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發</a:t>
            </a:r>
            <a:r>
              <a:rPr lang="zh-TW" altLang="en-US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佈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問卷需求頻率</a:t>
            </a:r>
            <a:endParaRPr lang="zh-TW" altLang="en-US"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8" name="圖片 7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2071992"/>
            <a:ext cx="8160360" cy="380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09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cfbf9efede_4_0"/>
          <p:cNvSpPr txBox="1">
            <a:spLocks noGrp="1"/>
          </p:cNvSpPr>
          <p:nvPr>
            <p:ph type="title"/>
          </p:nvPr>
        </p:nvSpPr>
        <p:spPr>
          <a:xfrm>
            <a:off x="10800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</a:pP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預估專案成效</a:t>
            </a: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滿足潛在</a:t>
            </a: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問卷數量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需求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aphicFrame>
        <p:nvGraphicFramePr>
          <p:cNvPr id="362" name="Google Shape;362;gcfbf9efede_4_0"/>
          <p:cNvGraphicFramePr/>
          <p:nvPr>
            <p:extLst>
              <p:ext uri="{D42A27DB-BD31-4B8C-83A1-F6EECF244321}">
                <p14:modId xmlns:p14="http://schemas.microsoft.com/office/powerpoint/2010/main" val="788050810"/>
              </p:ext>
            </p:extLst>
          </p:nvPr>
        </p:nvGraphicFramePr>
        <p:xfrm>
          <a:off x="1086025" y="1799319"/>
          <a:ext cx="7772375" cy="2021900"/>
        </p:xfrm>
        <a:graphic>
          <a:graphicData uri="http://schemas.openxmlformats.org/drawingml/2006/table">
            <a:tbl>
              <a:tblPr firstRow="1" bandRow="1">
                <a:tableStyleId>{AAA5F9A7-585E-473E-B123-C1A02E603935}</a:tableStyleId>
              </a:tblPr>
              <a:tblGrid>
                <a:gridCol w="1554475"/>
                <a:gridCol w="1554475"/>
                <a:gridCol w="1554475"/>
                <a:gridCol w="1554475"/>
                <a:gridCol w="1554475"/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台大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台科</a:t>
                      </a:r>
                      <a:r>
                        <a:rPr lang="zh-TW" sz="1800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大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台</a:t>
                      </a:r>
                      <a:r>
                        <a:rPr lang="zh-TW" sz="1800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師大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合計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</a:tr>
              <a:tr h="640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碩士人數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16</a:t>
                      </a:r>
                      <a:r>
                        <a:rPr lang="en-US" alt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,</a:t>
                      </a: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201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5</a:t>
                      </a:r>
                      <a:r>
                        <a:rPr lang="en-US" alt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,</a:t>
                      </a: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194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7</a:t>
                      </a:r>
                      <a:r>
                        <a:rPr lang="en-US" alt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,</a:t>
                      </a: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477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28</a:t>
                      </a:r>
                      <a:r>
                        <a:rPr lang="en-US" alt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,</a:t>
                      </a: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872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活躍度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u="none" strike="noStrike" cap="none">
                          <a:latin typeface="微軟正黑體" pitchFamily="34" charset="-120"/>
                          <a:ea typeface="微軟正黑體" pitchFamily="34" charset="-120"/>
                          <a:sym typeface="Arial"/>
                        </a:rPr>
                        <a:t>5%</a:t>
                      </a:r>
                      <a:endParaRPr sz="1800" b="0" i="0" u="none" strike="noStrike" cap="none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Trebuchet MS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u="none" strike="noStrike" cap="none">
                          <a:latin typeface="微軟正黑體" pitchFamily="34" charset="-120"/>
                          <a:ea typeface="微軟正黑體" pitchFamily="34" charset="-120"/>
                          <a:sym typeface="Arial"/>
                        </a:rPr>
                        <a:t>5%</a:t>
                      </a:r>
                      <a:endParaRPr sz="1800" b="0" i="0" u="none" strike="noStrike" cap="none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Trebuchet MS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u="none" strike="noStrike" cap="none">
                          <a:latin typeface="微軟正黑體" pitchFamily="34" charset="-120"/>
                          <a:ea typeface="微軟正黑體" pitchFamily="34" charset="-120"/>
                          <a:sym typeface="Arial"/>
                        </a:rPr>
                        <a:t>5%</a:t>
                      </a:r>
                      <a:endParaRPr sz="1800" b="0" i="0" u="none" strike="noStrike" cap="none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Trebuchet MS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u="none" strike="noStrike" cap="none" dirty="0">
                          <a:latin typeface="微軟正黑體" pitchFamily="34" charset="-120"/>
                          <a:ea typeface="微軟正黑體" pitchFamily="34" charset="-120"/>
                          <a:sym typeface="Arial"/>
                        </a:rPr>
                        <a:t>5%</a:t>
                      </a:r>
                      <a:endParaRPr sz="1800" b="0" i="0" u="none" strike="noStrike" cap="none" dirty="0">
                        <a:solidFill>
                          <a:schemeClr val="dk1"/>
                        </a:solidFill>
                        <a:latin typeface="微軟正黑體" pitchFamily="34" charset="-120"/>
                        <a:ea typeface="微軟正黑體" pitchFamily="34" charset="-120"/>
                        <a:cs typeface="Trebuchet MS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</a:tr>
              <a:tr h="640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預估問卷數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810個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259個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387個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1</a:t>
                      </a:r>
                      <a:r>
                        <a:rPr lang="en-US" alt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,</a:t>
                      </a: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444</a:t>
                      </a: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個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/>
                </a:tc>
              </a:tr>
            </a:tbl>
          </a:graphicData>
        </a:graphic>
      </p:graphicFrame>
      <p:graphicFrame>
        <p:nvGraphicFramePr>
          <p:cNvPr id="363" name="Google Shape;363;gcfbf9efede_4_0"/>
          <p:cNvGraphicFramePr/>
          <p:nvPr>
            <p:extLst>
              <p:ext uri="{D42A27DB-BD31-4B8C-83A1-F6EECF244321}">
                <p14:modId xmlns:p14="http://schemas.microsoft.com/office/powerpoint/2010/main" val="1771827747"/>
              </p:ext>
            </p:extLst>
          </p:nvPr>
        </p:nvGraphicFramePr>
        <p:xfrm>
          <a:off x="1080000" y="4140719"/>
          <a:ext cx="7772375" cy="2021900"/>
        </p:xfrm>
        <a:graphic>
          <a:graphicData uri="http://schemas.openxmlformats.org/drawingml/2006/table">
            <a:tbl>
              <a:tblPr firstRow="1" bandRow="1">
                <a:tableStyleId>{AAA5F9A7-585E-473E-B123-C1A02E603935}</a:tableStyleId>
              </a:tblPr>
              <a:tblGrid>
                <a:gridCol w="1554475"/>
                <a:gridCol w="1554475"/>
                <a:gridCol w="1554475"/>
                <a:gridCol w="1554475"/>
                <a:gridCol w="1554475"/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strike="noStrike" cap="none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台大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台科大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台師大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合計</a:t>
                      </a:r>
                      <a:endParaRPr sz="18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91450" marR="91450" marT="45725" marB="45725" anchor="ctr"/>
                </a:tc>
              </a:tr>
              <a:tr h="640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zh-TW" sz="1800"/>
                        <a:t>學士人數</a:t>
                      </a: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/>
                        <a:t>16</a:t>
                      </a:r>
                      <a:r>
                        <a:rPr lang="en-US" altLang="zh-TW" sz="1800" dirty="0" smtClean="0"/>
                        <a:t>,</a:t>
                      </a:r>
                      <a:r>
                        <a:rPr lang="zh-TW" sz="1800" dirty="0" smtClean="0"/>
                        <a:t>773</a:t>
                      </a:r>
                      <a:r>
                        <a:rPr lang="zh-TW" sz="1800" dirty="0"/>
                        <a:t>人</a:t>
                      </a:r>
                      <a:endParaRPr sz="1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/>
                        <a:t>5</a:t>
                      </a:r>
                      <a:r>
                        <a:rPr lang="en-US" altLang="zh-TW" sz="1800" dirty="0" smtClean="0"/>
                        <a:t>,</a:t>
                      </a:r>
                      <a:r>
                        <a:rPr lang="zh-TW" sz="1800" dirty="0" smtClean="0"/>
                        <a:t>361</a:t>
                      </a:r>
                      <a:r>
                        <a:rPr lang="zh-TW" sz="1800" dirty="0"/>
                        <a:t>人</a:t>
                      </a:r>
                      <a:endParaRPr sz="1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/>
                        <a:t>8</a:t>
                      </a:r>
                      <a:r>
                        <a:rPr lang="en-US" altLang="zh-TW" sz="1800" dirty="0" smtClean="0"/>
                        <a:t>,</a:t>
                      </a:r>
                      <a:r>
                        <a:rPr lang="zh-TW" sz="1800" dirty="0" smtClean="0"/>
                        <a:t>173</a:t>
                      </a:r>
                      <a:r>
                        <a:rPr lang="zh-TW" sz="1800" dirty="0"/>
                        <a:t>人</a:t>
                      </a:r>
                      <a:endParaRPr sz="1800" dirty="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 smtClean="0"/>
                        <a:t>30</a:t>
                      </a:r>
                      <a:r>
                        <a:rPr lang="en-US" altLang="zh-TW" sz="1800" dirty="0" smtClean="0"/>
                        <a:t>,</a:t>
                      </a:r>
                      <a:r>
                        <a:rPr lang="zh-TW" sz="1800" dirty="0" smtClean="0"/>
                        <a:t>307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活躍度</a:t>
                      </a: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/>
                        <a:t>1%</a:t>
                      </a: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/>
                        <a:t>1%</a:t>
                      </a: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/>
                        <a:t>1%</a:t>
                      </a: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dirty="0"/>
                        <a:t>1%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</a:tr>
              <a:tr h="640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/>
                        <a:t>預估問卷數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167個</a:t>
                      </a: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54個</a:t>
                      </a: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82個</a:t>
                      </a: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dirty="0"/>
                        <a:t>303個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</a:tr>
            </a:tbl>
          </a:graphicData>
        </a:graphic>
      </p:graphicFrame>
      <p:sp>
        <p:nvSpPr>
          <p:cNvPr id="364" name="Google Shape;364;gcfbf9efede_4_0"/>
          <p:cNvSpPr txBox="1"/>
          <p:nvPr/>
        </p:nvSpPr>
        <p:spPr>
          <a:xfrm>
            <a:off x="7956400" y="1479819"/>
            <a:ext cx="115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單位:學期</a:t>
            </a:r>
            <a:endParaRPr dirty="0">
              <a:latin typeface="微軟正黑體" pitchFamily="34" charset="-120"/>
              <a:ea typeface="微軟正黑體" pitchFamily="34" charset="-120"/>
              <a:cs typeface="Trebuchet MS"/>
              <a:sym typeface="Trebuchet MS"/>
            </a:endParaRPr>
          </a:p>
        </p:txBody>
      </p:sp>
      <p:sp>
        <p:nvSpPr>
          <p:cNvPr id="6" name="Google Shape;275;p19"/>
          <p:cNvSpPr txBox="1"/>
          <p:nvPr/>
        </p:nvSpPr>
        <p:spPr>
          <a:xfrm>
            <a:off x="893187" y="6357238"/>
            <a:ext cx="951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dirty="0"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PS:活躍度=</a:t>
            </a:r>
            <a:r>
              <a:rPr lang="zh-TW" sz="1800" dirty="0" smtClean="0"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每</a:t>
            </a:r>
            <a:r>
              <a:rPr lang="zh-TW" altLang="en-US" sz="1800" dirty="0" smtClean="0"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學期有問卷發放需求人</a:t>
            </a:r>
            <a:r>
              <a:rPr lang="zh-TW" sz="1800" dirty="0" smtClean="0"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數/總</a:t>
            </a:r>
            <a:r>
              <a:rPr lang="zh-TW" altLang="en-US" sz="1800" dirty="0" smtClean="0"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人</a:t>
            </a:r>
            <a:r>
              <a:rPr lang="zh-TW" sz="1800" dirty="0" smtClean="0"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數</a:t>
            </a:r>
            <a:endParaRPr sz="1800" dirty="0">
              <a:latin typeface="微軟正黑體" pitchFamily="34" charset="-120"/>
              <a:ea typeface="微軟正黑體" pitchFamily="34" charset="-120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4508" y="6043484"/>
            <a:ext cx="1673441" cy="30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0217" y="5452000"/>
            <a:ext cx="1673441" cy="30412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18"/>
          <p:cNvSpPr/>
          <p:nvPr/>
        </p:nvSpPr>
        <p:spPr>
          <a:xfrm>
            <a:off x="1316832" y="673125"/>
            <a:ext cx="2462214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 b="1" i="0" u="none" strike="noStrike" cap="none" dirty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專案目標</a:t>
            </a:r>
            <a:endParaRPr sz="4800" b="1" i="0" u="none" strike="noStrike" cap="none" dirty="0">
              <a:solidFill>
                <a:schemeClr val="accent2"/>
              </a:solidFill>
              <a:latin typeface="微軟正黑體" pitchFamily="34" charset="-120"/>
              <a:ea typeface="微軟正黑體" pitchFamily="34" charset="-120"/>
              <a:cs typeface="Trebuchet MS"/>
              <a:sym typeface="Trebuchet MS"/>
            </a:endParaRPr>
          </a:p>
        </p:txBody>
      </p:sp>
      <p:sp>
        <p:nvSpPr>
          <p:cNvPr id="372" name="Google Shape;372;p18"/>
          <p:cNvSpPr/>
          <p:nvPr/>
        </p:nvSpPr>
        <p:spPr>
          <a:xfrm>
            <a:off x="5447636" y="1358856"/>
            <a:ext cx="1387885" cy="3785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cs typeface="Lato"/>
              <a:sym typeface="Lato"/>
            </a:endParaRPr>
          </a:p>
        </p:txBody>
      </p:sp>
      <p:sp>
        <p:nvSpPr>
          <p:cNvPr id="373" name="Google Shape;373;p18"/>
          <p:cNvSpPr/>
          <p:nvPr/>
        </p:nvSpPr>
        <p:spPr>
          <a:xfrm>
            <a:off x="5050367" y="1706033"/>
            <a:ext cx="7164917" cy="1117600"/>
          </a:xfrm>
          <a:custGeom>
            <a:avLst/>
            <a:gdLst/>
            <a:ahLst/>
            <a:cxnLst/>
            <a:rect l="l" t="t" r="r" b="b"/>
            <a:pathLst>
              <a:path w="3350" h="522" extrusionOk="0">
                <a:moveTo>
                  <a:pt x="0" y="0"/>
                </a:moveTo>
                <a:cubicBezTo>
                  <a:pt x="13" y="3"/>
                  <a:pt x="26" y="8"/>
                  <a:pt x="40" y="17"/>
                </a:cubicBezTo>
                <a:cubicBezTo>
                  <a:pt x="99" y="53"/>
                  <a:pt x="98" y="138"/>
                  <a:pt x="98" y="174"/>
                </a:cubicBezTo>
                <a:cubicBezTo>
                  <a:pt x="99" y="210"/>
                  <a:pt x="103" y="225"/>
                  <a:pt x="107" y="220"/>
                </a:cubicBezTo>
                <a:cubicBezTo>
                  <a:pt x="110" y="215"/>
                  <a:pt x="155" y="165"/>
                  <a:pt x="197" y="173"/>
                </a:cubicBezTo>
                <a:cubicBezTo>
                  <a:pt x="238" y="180"/>
                  <a:pt x="294" y="167"/>
                  <a:pt x="357" y="139"/>
                </a:cubicBezTo>
                <a:cubicBezTo>
                  <a:pt x="420" y="112"/>
                  <a:pt x="498" y="94"/>
                  <a:pt x="555" y="96"/>
                </a:cubicBezTo>
                <a:cubicBezTo>
                  <a:pt x="611" y="98"/>
                  <a:pt x="619" y="108"/>
                  <a:pt x="626" y="129"/>
                </a:cubicBezTo>
                <a:cubicBezTo>
                  <a:pt x="633" y="149"/>
                  <a:pt x="702" y="249"/>
                  <a:pt x="730" y="309"/>
                </a:cubicBezTo>
                <a:cubicBezTo>
                  <a:pt x="758" y="368"/>
                  <a:pt x="785" y="416"/>
                  <a:pt x="789" y="430"/>
                </a:cubicBezTo>
                <a:cubicBezTo>
                  <a:pt x="793" y="444"/>
                  <a:pt x="809" y="446"/>
                  <a:pt x="809" y="440"/>
                </a:cubicBezTo>
                <a:cubicBezTo>
                  <a:pt x="809" y="435"/>
                  <a:pt x="805" y="412"/>
                  <a:pt x="797" y="404"/>
                </a:cubicBezTo>
                <a:cubicBezTo>
                  <a:pt x="792" y="395"/>
                  <a:pt x="794" y="394"/>
                  <a:pt x="806" y="399"/>
                </a:cubicBezTo>
                <a:cubicBezTo>
                  <a:pt x="818" y="405"/>
                  <a:pt x="827" y="411"/>
                  <a:pt x="832" y="417"/>
                </a:cubicBezTo>
                <a:cubicBezTo>
                  <a:pt x="837" y="422"/>
                  <a:pt x="840" y="412"/>
                  <a:pt x="840" y="402"/>
                </a:cubicBezTo>
                <a:cubicBezTo>
                  <a:pt x="840" y="392"/>
                  <a:pt x="841" y="385"/>
                  <a:pt x="846" y="387"/>
                </a:cubicBezTo>
                <a:cubicBezTo>
                  <a:pt x="852" y="390"/>
                  <a:pt x="852" y="399"/>
                  <a:pt x="866" y="408"/>
                </a:cubicBezTo>
                <a:cubicBezTo>
                  <a:pt x="880" y="417"/>
                  <a:pt x="889" y="431"/>
                  <a:pt x="897" y="444"/>
                </a:cubicBezTo>
                <a:cubicBezTo>
                  <a:pt x="906" y="457"/>
                  <a:pt x="910" y="468"/>
                  <a:pt x="907" y="476"/>
                </a:cubicBezTo>
                <a:cubicBezTo>
                  <a:pt x="905" y="484"/>
                  <a:pt x="908" y="486"/>
                  <a:pt x="902" y="502"/>
                </a:cubicBezTo>
                <a:cubicBezTo>
                  <a:pt x="899" y="510"/>
                  <a:pt x="898" y="516"/>
                  <a:pt x="898" y="522"/>
                </a:cubicBezTo>
                <a:cubicBezTo>
                  <a:pt x="3350" y="522"/>
                  <a:pt x="3350" y="522"/>
                  <a:pt x="3350" y="522"/>
                </a:cubicBezTo>
                <a:cubicBezTo>
                  <a:pt x="3350" y="0"/>
                  <a:pt x="3350" y="0"/>
                  <a:pt x="3350" y="0"/>
                </a:cubicBezTo>
                <a:lnTo>
                  <a:pt x="0" y="0"/>
                </a:lnTo>
                <a:close/>
                <a:moveTo>
                  <a:pt x="619" y="323"/>
                </a:moveTo>
                <a:cubicBezTo>
                  <a:pt x="600" y="295"/>
                  <a:pt x="592" y="247"/>
                  <a:pt x="553" y="249"/>
                </a:cubicBezTo>
                <a:cubicBezTo>
                  <a:pt x="514" y="252"/>
                  <a:pt x="514" y="275"/>
                  <a:pt x="461" y="273"/>
                </a:cubicBezTo>
                <a:cubicBezTo>
                  <a:pt x="409" y="271"/>
                  <a:pt x="383" y="297"/>
                  <a:pt x="383" y="297"/>
                </a:cubicBezTo>
                <a:cubicBezTo>
                  <a:pt x="383" y="297"/>
                  <a:pt x="423" y="324"/>
                  <a:pt x="469" y="360"/>
                </a:cubicBezTo>
                <a:cubicBezTo>
                  <a:pt x="516" y="396"/>
                  <a:pt x="539" y="411"/>
                  <a:pt x="558" y="458"/>
                </a:cubicBezTo>
                <a:cubicBezTo>
                  <a:pt x="566" y="480"/>
                  <a:pt x="572" y="500"/>
                  <a:pt x="579" y="522"/>
                </a:cubicBezTo>
                <a:cubicBezTo>
                  <a:pt x="761" y="522"/>
                  <a:pt x="761" y="522"/>
                  <a:pt x="761" y="522"/>
                </a:cubicBezTo>
                <a:cubicBezTo>
                  <a:pt x="756" y="517"/>
                  <a:pt x="752" y="510"/>
                  <a:pt x="747" y="501"/>
                </a:cubicBezTo>
                <a:cubicBezTo>
                  <a:pt x="720" y="460"/>
                  <a:pt x="639" y="351"/>
                  <a:pt x="619" y="323"/>
                </a:cubicBezTo>
                <a:close/>
              </a:path>
            </a:pathLst>
          </a:custGeom>
          <a:gradFill>
            <a:gsLst>
              <a:gs pos="0">
                <a:srgbClr val="6D91A0"/>
              </a:gs>
              <a:gs pos="42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74" name="Google Shape;374;p18"/>
          <p:cNvSpPr/>
          <p:nvPr/>
        </p:nvSpPr>
        <p:spPr>
          <a:xfrm>
            <a:off x="6288617" y="2823633"/>
            <a:ext cx="5926667" cy="1117600"/>
          </a:xfrm>
          <a:custGeom>
            <a:avLst/>
            <a:gdLst/>
            <a:ahLst/>
            <a:cxnLst/>
            <a:rect l="l" t="t" r="r" b="b"/>
            <a:pathLst>
              <a:path w="2771" h="523" extrusionOk="0">
                <a:moveTo>
                  <a:pt x="296" y="32"/>
                </a:moveTo>
                <a:cubicBezTo>
                  <a:pt x="291" y="40"/>
                  <a:pt x="290" y="59"/>
                  <a:pt x="276" y="56"/>
                </a:cubicBezTo>
                <a:cubicBezTo>
                  <a:pt x="263" y="54"/>
                  <a:pt x="260" y="45"/>
                  <a:pt x="235" y="38"/>
                </a:cubicBezTo>
                <a:cubicBezTo>
                  <a:pt x="214" y="32"/>
                  <a:pt x="200" y="25"/>
                  <a:pt x="182" y="0"/>
                </a:cubicBezTo>
                <a:cubicBezTo>
                  <a:pt x="0" y="0"/>
                  <a:pt x="0" y="0"/>
                  <a:pt x="0" y="0"/>
                </a:cubicBezTo>
                <a:cubicBezTo>
                  <a:pt x="9" y="28"/>
                  <a:pt x="20" y="59"/>
                  <a:pt x="41" y="103"/>
                </a:cubicBezTo>
                <a:cubicBezTo>
                  <a:pt x="81" y="185"/>
                  <a:pt x="168" y="241"/>
                  <a:pt x="189" y="386"/>
                </a:cubicBezTo>
                <a:cubicBezTo>
                  <a:pt x="196" y="435"/>
                  <a:pt x="205" y="480"/>
                  <a:pt x="215" y="523"/>
                </a:cubicBezTo>
                <a:cubicBezTo>
                  <a:pt x="2771" y="523"/>
                  <a:pt x="2771" y="523"/>
                  <a:pt x="2771" y="523"/>
                </a:cubicBezTo>
                <a:cubicBezTo>
                  <a:pt x="2771" y="0"/>
                  <a:pt x="2771" y="0"/>
                  <a:pt x="2771" y="0"/>
                </a:cubicBezTo>
                <a:cubicBezTo>
                  <a:pt x="319" y="0"/>
                  <a:pt x="319" y="0"/>
                  <a:pt x="319" y="0"/>
                </a:cubicBezTo>
                <a:cubicBezTo>
                  <a:pt x="318" y="6"/>
                  <a:pt x="317" y="11"/>
                  <a:pt x="314" y="17"/>
                </a:cubicBezTo>
                <a:cubicBezTo>
                  <a:pt x="308" y="31"/>
                  <a:pt x="302" y="23"/>
                  <a:pt x="296" y="32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75" name="Google Shape;375;p18"/>
          <p:cNvSpPr/>
          <p:nvPr/>
        </p:nvSpPr>
        <p:spPr>
          <a:xfrm>
            <a:off x="6747934" y="3941234"/>
            <a:ext cx="5467351" cy="1119717"/>
          </a:xfrm>
          <a:custGeom>
            <a:avLst/>
            <a:gdLst/>
            <a:ahLst/>
            <a:cxnLst/>
            <a:rect l="l" t="t" r="r" b="b"/>
            <a:pathLst>
              <a:path w="2556" h="523" extrusionOk="0">
                <a:moveTo>
                  <a:pt x="203" y="444"/>
                </a:moveTo>
                <a:cubicBezTo>
                  <a:pt x="237" y="458"/>
                  <a:pt x="295" y="483"/>
                  <a:pt x="347" y="523"/>
                </a:cubicBezTo>
                <a:cubicBezTo>
                  <a:pt x="2556" y="523"/>
                  <a:pt x="2556" y="523"/>
                  <a:pt x="2556" y="523"/>
                </a:cubicBezTo>
                <a:cubicBezTo>
                  <a:pt x="2556" y="0"/>
                  <a:pt x="2556" y="0"/>
                  <a:pt x="2556" y="0"/>
                </a:cubicBezTo>
                <a:cubicBezTo>
                  <a:pt x="0" y="0"/>
                  <a:pt x="0" y="0"/>
                  <a:pt x="0" y="0"/>
                </a:cubicBezTo>
                <a:cubicBezTo>
                  <a:pt x="19" y="82"/>
                  <a:pt x="43" y="156"/>
                  <a:pt x="71" y="241"/>
                </a:cubicBezTo>
                <a:cubicBezTo>
                  <a:pt x="113" y="371"/>
                  <a:pt x="152" y="423"/>
                  <a:pt x="203" y="444"/>
                </a:cubicBezTo>
                <a:close/>
              </a:path>
            </a:pathLst>
          </a:custGeom>
          <a:gradFill>
            <a:gsLst>
              <a:gs pos="0">
                <a:srgbClr val="9EDFF5"/>
              </a:gs>
              <a:gs pos="42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76" name="Google Shape;376;p18"/>
          <p:cNvSpPr/>
          <p:nvPr/>
        </p:nvSpPr>
        <p:spPr>
          <a:xfrm>
            <a:off x="7490884" y="5060951"/>
            <a:ext cx="4724400" cy="1115484"/>
          </a:xfrm>
          <a:custGeom>
            <a:avLst/>
            <a:gdLst/>
            <a:ahLst/>
            <a:cxnLst/>
            <a:rect l="l" t="t" r="r" b="b"/>
            <a:pathLst>
              <a:path w="2209" h="522" extrusionOk="0">
                <a:moveTo>
                  <a:pt x="71" y="68"/>
                </a:moveTo>
                <a:cubicBezTo>
                  <a:pt x="132" y="149"/>
                  <a:pt x="141" y="168"/>
                  <a:pt x="189" y="215"/>
                </a:cubicBezTo>
                <a:cubicBezTo>
                  <a:pt x="237" y="261"/>
                  <a:pt x="226" y="277"/>
                  <a:pt x="265" y="308"/>
                </a:cubicBezTo>
                <a:cubicBezTo>
                  <a:pt x="305" y="339"/>
                  <a:pt x="303" y="382"/>
                  <a:pt x="254" y="403"/>
                </a:cubicBezTo>
                <a:cubicBezTo>
                  <a:pt x="205" y="423"/>
                  <a:pt x="197" y="451"/>
                  <a:pt x="166" y="488"/>
                </a:cubicBezTo>
                <a:cubicBezTo>
                  <a:pt x="144" y="514"/>
                  <a:pt x="124" y="521"/>
                  <a:pt x="106" y="522"/>
                </a:cubicBezTo>
                <a:cubicBezTo>
                  <a:pt x="2209" y="522"/>
                  <a:pt x="2209" y="522"/>
                  <a:pt x="2209" y="522"/>
                </a:cubicBezTo>
                <a:cubicBezTo>
                  <a:pt x="2209" y="0"/>
                  <a:pt x="2209" y="0"/>
                  <a:pt x="2209" y="0"/>
                </a:cubicBezTo>
                <a:cubicBezTo>
                  <a:pt x="0" y="0"/>
                  <a:pt x="0" y="0"/>
                  <a:pt x="0" y="0"/>
                </a:cubicBezTo>
                <a:cubicBezTo>
                  <a:pt x="26" y="19"/>
                  <a:pt x="51" y="42"/>
                  <a:pt x="71" y="68"/>
                </a:cubicBezTo>
                <a:close/>
              </a:path>
            </a:pathLst>
          </a:custGeom>
          <a:gradFill>
            <a:gsLst>
              <a:gs pos="0">
                <a:srgbClr val="7BB4E0"/>
              </a:gs>
              <a:gs pos="42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77" name="Google Shape;377;p18"/>
          <p:cNvSpPr/>
          <p:nvPr/>
        </p:nvSpPr>
        <p:spPr>
          <a:xfrm>
            <a:off x="7586134" y="6176434"/>
            <a:ext cx="131233" cy="12700"/>
          </a:xfrm>
          <a:custGeom>
            <a:avLst/>
            <a:gdLst/>
            <a:ahLst/>
            <a:cxnLst/>
            <a:rect l="l" t="t" r="r" b="b"/>
            <a:pathLst>
              <a:path w="61" h="6" extrusionOk="0">
                <a:moveTo>
                  <a:pt x="39" y="1"/>
                </a:moveTo>
                <a:cubicBezTo>
                  <a:pt x="46" y="1"/>
                  <a:pt x="53" y="1"/>
                  <a:pt x="61" y="0"/>
                </a:cubicBezTo>
                <a:cubicBezTo>
                  <a:pt x="0" y="0"/>
                  <a:pt x="0" y="0"/>
                  <a:pt x="0" y="0"/>
                </a:cubicBezTo>
                <a:cubicBezTo>
                  <a:pt x="7" y="6"/>
                  <a:pt x="22" y="1"/>
                  <a:pt x="39" y="1"/>
                </a:cubicBezTo>
                <a:close/>
              </a:path>
            </a:pathLst>
          </a:custGeom>
          <a:solidFill>
            <a:srgbClr val="2D3F50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78" name="Google Shape;378;p18"/>
          <p:cNvSpPr/>
          <p:nvPr/>
        </p:nvSpPr>
        <p:spPr>
          <a:xfrm>
            <a:off x="6805084" y="5060951"/>
            <a:ext cx="685800" cy="0"/>
          </a:xfrm>
          <a:custGeom>
            <a:avLst/>
            <a:gdLst/>
            <a:ahLst/>
            <a:cxnLst/>
            <a:rect l="l" t="t" r="r" b="b"/>
            <a:pathLst>
              <a:path w="320" h="120000" extrusionOk="0">
                <a:moveTo>
                  <a:pt x="0" y="0"/>
                </a:moveTo>
                <a:cubicBezTo>
                  <a:pt x="320" y="0"/>
                  <a:pt x="320" y="0"/>
                  <a:pt x="320" y="0"/>
                </a:cubicBezTo>
                <a:cubicBezTo>
                  <a:pt x="320" y="0"/>
                  <a:pt x="320" y="0"/>
                  <a:pt x="32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2D3F50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79" name="Google Shape;379;p18"/>
          <p:cNvSpPr/>
          <p:nvPr/>
        </p:nvSpPr>
        <p:spPr>
          <a:xfrm>
            <a:off x="5820834" y="5060951"/>
            <a:ext cx="429684" cy="0"/>
          </a:xfrm>
          <a:custGeom>
            <a:avLst/>
            <a:gdLst/>
            <a:ahLst/>
            <a:cxnLst/>
            <a:rect l="l" t="t" r="r" b="b"/>
            <a:pathLst>
              <a:path w="200" h="120000" extrusionOk="0">
                <a:moveTo>
                  <a:pt x="20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200" y="0"/>
                  <a:pt x="200" y="0"/>
                  <a:pt x="200" y="0"/>
                </a:cubicBezTo>
                <a:cubicBezTo>
                  <a:pt x="200" y="0"/>
                  <a:pt x="200" y="0"/>
                  <a:pt x="200" y="0"/>
                </a:cubicBezTo>
                <a:close/>
              </a:path>
            </a:pathLst>
          </a:custGeom>
          <a:solidFill>
            <a:srgbClr val="2D3F50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80" name="Google Shape;380;p18"/>
          <p:cNvSpPr/>
          <p:nvPr/>
        </p:nvSpPr>
        <p:spPr>
          <a:xfrm>
            <a:off x="5302251" y="2823633"/>
            <a:ext cx="986367" cy="0"/>
          </a:xfrm>
          <a:custGeom>
            <a:avLst/>
            <a:gdLst/>
            <a:ahLst/>
            <a:cxnLst/>
            <a:rect l="l" t="t" r="r" b="b"/>
            <a:pathLst>
              <a:path w="461" h="120000" extrusionOk="0">
                <a:moveTo>
                  <a:pt x="46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461" y="0"/>
                  <a:pt x="461" y="0"/>
                  <a:pt x="461" y="0"/>
                </a:cubicBezTo>
                <a:close/>
              </a:path>
            </a:pathLst>
          </a:custGeom>
          <a:solidFill>
            <a:srgbClr val="2D3F50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81" name="Google Shape;381;p18"/>
          <p:cNvSpPr/>
          <p:nvPr/>
        </p:nvSpPr>
        <p:spPr>
          <a:xfrm>
            <a:off x="6678085" y="2823633"/>
            <a:ext cx="292100" cy="0"/>
          </a:xfrm>
          <a:custGeom>
            <a:avLst/>
            <a:gdLst/>
            <a:ahLst/>
            <a:cxnLst/>
            <a:rect l="l" t="t" r="r" b="b"/>
            <a:pathLst>
              <a:path w="137" h="120000" extrusionOk="0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137" y="0"/>
                  <a:pt x="137" y="0"/>
                  <a:pt x="137" y="0"/>
                </a:cubicBezTo>
                <a:cubicBezTo>
                  <a:pt x="137" y="0"/>
                  <a:pt x="137" y="0"/>
                  <a:pt x="137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2D3F50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82" name="Google Shape;382;p18"/>
          <p:cNvSpPr/>
          <p:nvPr/>
        </p:nvSpPr>
        <p:spPr>
          <a:xfrm>
            <a:off x="4938184" y="1697567"/>
            <a:ext cx="112184" cy="8467"/>
          </a:xfrm>
          <a:custGeom>
            <a:avLst/>
            <a:gdLst/>
            <a:ahLst/>
            <a:cxnLst/>
            <a:rect l="l" t="t" r="r" b="b"/>
            <a:pathLst>
              <a:path w="52" h="4" extrusionOk="0">
                <a:moveTo>
                  <a:pt x="0" y="4"/>
                </a:moveTo>
                <a:cubicBezTo>
                  <a:pt x="52" y="4"/>
                  <a:pt x="52" y="4"/>
                  <a:pt x="52" y="4"/>
                </a:cubicBezTo>
                <a:cubicBezTo>
                  <a:pt x="34" y="0"/>
                  <a:pt x="17" y="0"/>
                  <a:pt x="0" y="4"/>
                </a:cubicBezTo>
                <a:close/>
              </a:path>
            </a:pathLst>
          </a:custGeom>
          <a:solidFill>
            <a:srgbClr val="2D3F50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83" name="Google Shape;383;p18"/>
          <p:cNvSpPr/>
          <p:nvPr/>
        </p:nvSpPr>
        <p:spPr>
          <a:xfrm>
            <a:off x="5092701" y="3941233"/>
            <a:ext cx="1655233" cy="0"/>
          </a:xfrm>
          <a:custGeom>
            <a:avLst/>
            <a:gdLst/>
            <a:ahLst/>
            <a:cxnLst/>
            <a:rect l="l" t="t" r="r" b="b"/>
            <a:pathLst>
              <a:path w="774" h="120000" extrusionOk="0">
                <a:moveTo>
                  <a:pt x="0" y="0"/>
                </a:moveTo>
                <a:cubicBezTo>
                  <a:pt x="774" y="0"/>
                  <a:pt x="774" y="0"/>
                  <a:pt x="774" y="0"/>
                </a:cubicBezTo>
                <a:cubicBezTo>
                  <a:pt x="774" y="0"/>
                  <a:pt x="774" y="0"/>
                  <a:pt x="77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rgbClr val="2D3F50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84" name="Google Shape;384;p18"/>
          <p:cNvSpPr/>
          <p:nvPr/>
        </p:nvSpPr>
        <p:spPr>
          <a:xfrm>
            <a:off x="4624917" y="1706033"/>
            <a:ext cx="2370667" cy="1117600"/>
          </a:xfrm>
          <a:custGeom>
            <a:avLst/>
            <a:gdLst/>
            <a:ahLst/>
            <a:cxnLst/>
            <a:rect l="l" t="t" r="r" b="b"/>
            <a:pathLst>
              <a:path w="1109" h="522" extrusionOk="0">
                <a:moveTo>
                  <a:pt x="757" y="458"/>
                </a:moveTo>
                <a:cubicBezTo>
                  <a:pt x="738" y="411"/>
                  <a:pt x="715" y="396"/>
                  <a:pt x="668" y="360"/>
                </a:cubicBezTo>
                <a:cubicBezTo>
                  <a:pt x="622" y="324"/>
                  <a:pt x="582" y="297"/>
                  <a:pt x="582" y="297"/>
                </a:cubicBezTo>
                <a:cubicBezTo>
                  <a:pt x="582" y="297"/>
                  <a:pt x="608" y="271"/>
                  <a:pt x="660" y="273"/>
                </a:cubicBezTo>
                <a:cubicBezTo>
                  <a:pt x="713" y="275"/>
                  <a:pt x="713" y="252"/>
                  <a:pt x="752" y="249"/>
                </a:cubicBezTo>
                <a:cubicBezTo>
                  <a:pt x="791" y="247"/>
                  <a:pt x="799" y="295"/>
                  <a:pt x="818" y="323"/>
                </a:cubicBezTo>
                <a:cubicBezTo>
                  <a:pt x="838" y="351"/>
                  <a:pt x="919" y="460"/>
                  <a:pt x="946" y="501"/>
                </a:cubicBezTo>
                <a:cubicBezTo>
                  <a:pt x="951" y="510"/>
                  <a:pt x="955" y="517"/>
                  <a:pt x="960" y="522"/>
                </a:cubicBezTo>
                <a:cubicBezTo>
                  <a:pt x="1097" y="522"/>
                  <a:pt x="1097" y="522"/>
                  <a:pt x="1097" y="522"/>
                </a:cubicBezTo>
                <a:cubicBezTo>
                  <a:pt x="1097" y="516"/>
                  <a:pt x="1098" y="510"/>
                  <a:pt x="1101" y="502"/>
                </a:cubicBezTo>
                <a:cubicBezTo>
                  <a:pt x="1107" y="486"/>
                  <a:pt x="1104" y="484"/>
                  <a:pt x="1106" y="476"/>
                </a:cubicBezTo>
                <a:cubicBezTo>
                  <a:pt x="1109" y="468"/>
                  <a:pt x="1105" y="457"/>
                  <a:pt x="1096" y="444"/>
                </a:cubicBezTo>
                <a:cubicBezTo>
                  <a:pt x="1088" y="431"/>
                  <a:pt x="1079" y="417"/>
                  <a:pt x="1065" y="408"/>
                </a:cubicBezTo>
                <a:cubicBezTo>
                  <a:pt x="1051" y="399"/>
                  <a:pt x="1051" y="390"/>
                  <a:pt x="1045" y="387"/>
                </a:cubicBezTo>
                <a:cubicBezTo>
                  <a:pt x="1040" y="385"/>
                  <a:pt x="1039" y="392"/>
                  <a:pt x="1039" y="402"/>
                </a:cubicBezTo>
                <a:cubicBezTo>
                  <a:pt x="1039" y="412"/>
                  <a:pt x="1036" y="422"/>
                  <a:pt x="1031" y="417"/>
                </a:cubicBezTo>
                <a:cubicBezTo>
                  <a:pt x="1026" y="411"/>
                  <a:pt x="1017" y="405"/>
                  <a:pt x="1005" y="399"/>
                </a:cubicBezTo>
                <a:cubicBezTo>
                  <a:pt x="993" y="394"/>
                  <a:pt x="991" y="395"/>
                  <a:pt x="996" y="404"/>
                </a:cubicBezTo>
                <a:cubicBezTo>
                  <a:pt x="1004" y="412"/>
                  <a:pt x="1008" y="435"/>
                  <a:pt x="1008" y="440"/>
                </a:cubicBezTo>
                <a:cubicBezTo>
                  <a:pt x="1008" y="446"/>
                  <a:pt x="992" y="444"/>
                  <a:pt x="988" y="430"/>
                </a:cubicBezTo>
                <a:cubicBezTo>
                  <a:pt x="984" y="416"/>
                  <a:pt x="957" y="368"/>
                  <a:pt x="929" y="309"/>
                </a:cubicBezTo>
                <a:cubicBezTo>
                  <a:pt x="901" y="249"/>
                  <a:pt x="832" y="149"/>
                  <a:pt x="825" y="129"/>
                </a:cubicBezTo>
                <a:cubicBezTo>
                  <a:pt x="818" y="108"/>
                  <a:pt x="810" y="98"/>
                  <a:pt x="754" y="96"/>
                </a:cubicBezTo>
                <a:cubicBezTo>
                  <a:pt x="697" y="94"/>
                  <a:pt x="619" y="112"/>
                  <a:pt x="556" y="139"/>
                </a:cubicBezTo>
                <a:cubicBezTo>
                  <a:pt x="493" y="167"/>
                  <a:pt x="437" y="180"/>
                  <a:pt x="396" y="173"/>
                </a:cubicBezTo>
                <a:cubicBezTo>
                  <a:pt x="354" y="165"/>
                  <a:pt x="309" y="215"/>
                  <a:pt x="306" y="220"/>
                </a:cubicBezTo>
                <a:cubicBezTo>
                  <a:pt x="302" y="225"/>
                  <a:pt x="298" y="210"/>
                  <a:pt x="297" y="174"/>
                </a:cubicBezTo>
                <a:cubicBezTo>
                  <a:pt x="297" y="138"/>
                  <a:pt x="298" y="53"/>
                  <a:pt x="239" y="17"/>
                </a:cubicBezTo>
                <a:cubicBezTo>
                  <a:pt x="225" y="8"/>
                  <a:pt x="212" y="3"/>
                  <a:pt x="199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118" y="6"/>
                  <a:pt x="89" y="22"/>
                  <a:pt x="60" y="46"/>
                </a:cubicBezTo>
                <a:cubicBezTo>
                  <a:pt x="0" y="95"/>
                  <a:pt x="12" y="210"/>
                  <a:pt x="34" y="225"/>
                </a:cubicBezTo>
                <a:cubicBezTo>
                  <a:pt x="55" y="240"/>
                  <a:pt x="52" y="254"/>
                  <a:pt x="45" y="272"/>
                </a:cubicBezTo>
                <a:cubicBezTo>
                  <a:pt x="38" y="290"/>
                  <a:pt x="49" y="304"/>
                  <a:pt x="60" y="302"/>
                </a:cubicBezTo>
                <a:cubicBezTo>
                  <a:pt x="72" y="295"/>
                  <a:pt x="69" y="327"/>
                  <a:pt x="75" y="330"/>
                </a:cubicBezTo>
                <a:cubicBezTo>
                  <a:pt x="87" y="334"/>
                  <a:pt x="76" y="340"/>
                  <a:pt x="86" y="344"/>
                </a:cubicBezTo>
                <a:cubicBezTo>
                  <a:pt x="102" y="357"/>
                  <a:pt x="93" y="372"/>
                  <a:pt x="107" y="380"/>
                </a:cubicBezTo>
                <a:cubicBezTo>
                  <a:pt x="122" y="388"/>
                  <a:pt x="151" y="374"/>
                  <a:pt x="174" y="378"/>
                </a:cubicBezTo>
                <a:cubicBezTo>
                  <a:pt x="197" y="381"/>
                  <a:pt x="216" y="403"/>
                  <a:pt x="237" y="411"/>
                </a:cubicBezTo>
                <a:cubicBezTo>
                  <a:pt x="251" y="417"/>
                  <a:pt x="277" y="437"/>
                  <a:pt x="277" y="437"/>
                </a:cubicBezTo>
                <a:cubicBezTo>
                  <a:pt x="294" y="455"/>
                  <a:pt x="311" y="494"/>
                  <a:pt x="317" y="522"/>
                </a:cubicBezTo>
                <a:cubicBezTo>
                  <a:pt x="778" y="522"/>
                  <a:pt x="778" y="522"/>
                  <a:pt x="778" y="522"/>
                </a:cubicBezTo>
                <a:cubicBezTo>
                  <a:pt x="771" y="500"/>
                  <a:pt x="765" y="480"/>
                  <a:pt x="757" y="458"/>
                </a:cubicBezTo>
                <a:close/>
              </a:path>
            </a:pathLst>
          </a:custGeom>
          <a:solidFill>
            <a:srgbClr val="212D32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grpSp>
        <p:nvGrpSpPr>
          <p:cNvPr id="385" name="Google Shape;385;p18"/>
          <p:cNvGrpSpPr/>
          <p:nvPr/>
        </p:nvGrpSpPr>
        <p:grpSpPr>
          <a:xfrm>
            <a:off x="4506384" y="2823633"/>
            <a:ext cx="2463801" cy="1117600"/>
            <a:chOff x="3379787" y="2117725"/>
            <a:chExt cx="1847851" cy="838200"/>
          </a:xfrm>
        </p:grpSpPr>
        <p:sp>
          <p:nvSpPr>
            <p:cNvPr id="386" name="Google Shape;386;p18"/>
            <p:cNvSpPr/>
            <p:nvPr/>
          </p:nvSpPr>
          <p:spPr>
            <a:xfrm>
              <a:off x="3379787" y="2117725"/>
              <a:ext cx="1681163" cy="838200"/>
            </a:xfrm>
            <a:custGeom>
              <a:avLst/>
              <a:gdLst/>
              <a:ahLst/>
              <a:cxnLst/>
              <a:rect l="l" t="t" r="r" b="b"/>
              <a:pathLst>
                <a:path w="1048" h="523" extrusionOk="0">
                  <a:moveTo>
                    <a:pt x="874" y="103"/>
                  </a:moveTo>
                  <a:cubicBezTo>
                    <a:pt x="853" y="59"/>
                    <a:pt x="842" y="28"/>
                    <a:pt x="833" y="0"/>
                  </a:cubicBezTo>
                  <a:cubicBezTo>
                    <a:pt x="372" y="0"/>
                    <a:pt x="372" y="0"/>
                    <a:pt x="372" y="0"/>
                  </a:cubicBezTo>
                  <a:cubicBezTo>
                    <a:pt x="374" y="8"/>
                    <a:pt x="375" y="15"/>
                    <a:pt x="375" y="21"/>
                  </a:cubicBezTo>
                  <a:cubicBezTo>
                    <a:pt x="375" y="48"/>
                    <a:pt x="375" y="73"/>
                    <a:pt x="367" y="101"/>
                  </a:cubicBezTo>
                  <a:cubicBezTo>
                    <a:pt x="358" y="129"/>
                    <a:pt x="350" y="189"/>
                    <a:pt x="365" y="204"/>
                  </a:cubicBezTo>
                  <a:cubicBezTo>
                    <a:pt x="380" y="220"/>
                    <a:pt x="378" y="249"/>
                    <a:pt x="377" y="250"/>
                  </a:cubicBezTo>
                  <a:cubicBezTo>
                    <a:pt x="375" y="251"/>
                    <a:pt x="367" y="249"/>
                    <a:pt x="344" y="241"/>
                  </a:cubicBezTo>
                  <a:cubicBezTo>
                    <a:pt x="322" y="233"/>
                    <a:pt x="289" y="236"/>
                    <a:pt x="257" y="226"/>
                  </a:cubicBezTo>
                  <a:cubicBezTo>
                    <a:pt x="224" y="216"/>
                    <a:pt x="181" y="190"/>
                    <a:pt x="163" y="182"/>
                  </a:cubicBezTo>
                  <a:cubicBezTo>
                    <a:pt x="145" y="173"/>
                    <a:pt x="154" y="164"/>
                    <a:pt x="153" y="143"/>
                  </a:cubicBezTo>
                  <a:cubicBezTo>
                    <a:pt x="152" y="121"/>
                    <a:pt x="140" y="107"/>
                    <a:pt x="128" y="96"/>
                  </a:cubicBezTo>
                  <a:cubicBezTo>
                    <a:pt x="116" y="85"/>
                    <a:pt x="107" y="89"/>
                    <a:pt x="102" y="95"/>
                  </a:cubicBezTo>
                  <a:cubicBezTo>
                    <a:pt x="98" y="100"/>
                    <a:pt x="79" y="94"/>
                    <a:pt x="74" y="82"/>
                  </a:cubicBezTo>
                  <a:cubicBezTo>
                    <a:pt x="69" y="70"/>
                    <a:pt x="61" y="71"/>
                    <a:pt x="52" y="77"/>
                  </a:cubicBezTo>
                  <a:cubicBezTo>
                    <a:pt x="42" y="83"/>
                    <a:pt x="33" y="85"/>
                    <a:pt x="33" y="94"/>
                  </a:cubicBezTo>
                  <a:cubicBezTo>
                    <a:pt x="33" y="102"/>
                    <a:pt x="29" y="108"/>
                    <a:pt x="20" y="108"/>
                  </a:cubicBezTo>
                  <a:cubicBezTo>
                    <a:pt x="11" y="109"/>
                    <a:pt x="1" y="124"/>
                    <a:pt x="11" y="131"/>
                  </a:cubicBezTo>
                  <a:cubicBezTo>
                    <a:pt x="21" y="138"/>
                    <a:pt x="1" y="138"/>
                    <a:pt x="8" y="144"/>
                  </a:cubicBezTo>
                  <a:cubicBezTo>
                    <a:pt x="14" y="151"/>
                    <a:pt x="0" y="158"/>
                    <a:pt x="9" y="164"/>
                  </a:cubicBezTo>
                  <a:cubicBezTo>
                    <a:pt x="19" y="169"/>
                    <a:pt x="8" y="170"/>
                    <a:pt x="11" y="183"/>
                  </a:cubicBezTo>
                  <a:cubicBezTo>
                    <a:pt x="15" y="196"/>
                    <a:pt x="20" y="195"/>
                    <a:pt x="39" y="211"/>
                  </a:cubicBezTo>
                  <a:cubicBezTo>
                    <a:pt x="59" y="227"/>
                    <a:pt x="69" y="218"/>
                    <a:pt x="69" y="218"/>
                  </a:cubicBezTo>
                  <a:cubicBezTo>
                    <a:pt x="69" y="218"/>
                    <a:pt x="69" y="218"/>
                    <a:pt x="81" y="231"/>
                  </a:cubicBezTo>
                  <a:cubicBezTo>
                    <a:pt x="98" y="251"/>
                    <a:pt x="187" y="282"/>
                    <a:pt x="245" y="313"/>
                  </a:cubicBezTo>
                  <a:cubicBezTo>
                    <a:pt x="302" y="344"/>
                    <a:pt x="363" y="373"/>
                    <a:pt x="410" y="373"/>
                  </a:cubicBezTo>
                  <a:cubicBezTo>
                    <a:pt x="456" y="374"/>
                    <a:pt x="475" y="342"/>
                    <a:pt x="483" y="297"/>
                  </a:cubicBezTo>
                  <a:cubicBezTo>
                    <a:pt x="491" y="253"/>
                    <a:pt x="516" y="162"/>
                    <a:pt x="516" y="162"/>
                  </a:cubicBezTo>
                  <a:cubicBezTo>
                    <a:pt x="516" y="162"/>
                    <a:pt x="516" y="167"/>
                    <a:pt x="553" y="178"/>
                  </a:cubicBezTo>
                  <a:cubicBezTo>
                    <a:pt x="595" y="188"/>
                    <a:pt x="602" y="223"/>
                    <a:pt x="612" y="266"/>
                  </a:cubicBezTo>
                  <a:cubicBezTo>
                    <a:pt x="623" y="308"/>
                    <a:pt x="655" y="355"/>
                    <a:pt x="664" y="375"/>
                  </a:cubicBezTo>
                  <a:cubicBezTo>
                    <a:pt x="672" y="394"/>
                    <a:pt x="610" y="404"/>
                    <a:pt x="523" y="431"/>
                  </a:cubicBezTo>
                  <a:cubicBezTo>
                    <a:pt x="447" y="454"/>
                    <a:pt x="349" y="494"/>
                    <a:pt x="274" y="523"/>
                  </a:cubicBezTo>
                  <a:cubicBezTo>
                    <a:pt x="1048" y="523"/>
                    <a:pt x="1048" y="523"/>
                    <a:pt x="1048" y="523"/>
                  </a:cubicBezTo>
                  <a:cubicBezTo>
                    <a:pt x="1038" y="480"/>
                    <a:pt x="1029" y="435"/>
                    <a:pt x="1022" y="386"/>
                  </a:cubicBezTo>
                  <a:cubicBezTo>
                    <a:pt x="1001" y="241"/>
                    <a:pt x="914" y="185"/>
                    <a:pt x="874" y="103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121900" tIns="60950" rIns="121900" bIns="609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5008563" y="2117725"/>
              <a:ext cx="219075" cy="93663"/>
            </a:xfrm>
            <a:custGeom>
              <a:avLst/>
              <a:gdLst/>
              <a:ahLst/>
              <a:cxnLst/>
              <a:rect l="l" t="t" r="r" b="b"/>
              <a:pathLst>
                <a:path w="137" h="59" extrusionOk="0">
                  <a:moveTo>
                    <a:pt x="53" y="38"/>
                  </a:moveTo>
                  <a:cubicBezTo>
                    <a:pt x="78" y="45"/>
                    <a:pt x="81" y="54"/>
                    <a:pt x="94" y="56"/>
                  </a:cubicBezTo>
                  <a:cubicBezTo>
                    <a:pt x="108" y="59"/>
                    <a:pt x="109" y="40"/>
                    <a:pt x="114" y="32"/>
                  </a:cubicBezTo>
                  <a:cubicBezTo>
                    <a:pt x="120" y="23"/>
                    <a:pt x="126" y="31"/>
                    <a:pt x="132" y="17"/>
                  </a:cubicBezTo>
                  <a:cubicBezTo>
                    <a:pt x="135" y="11"/>
                    <a:pt x="136" y="6"/>
                    <a:pt x="13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25"/>
                    <a:pt x="32" y="32"/>
                    <a:pt x="53" y="38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121900" tIns="60950" rIns="121900" bIns="609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sp>
        <p:nvSpPr>
          <p:cNvPr id="388" name="Google Shape;388;p18"/>
          <p:cNvSpPr/>
          <p:nvPr/>
        </p:nvSpPr>
        <p:spPr>
          <a:xfrm>
            <a:off x="4785785" y="3941234"/>
            <a:ext cx="2705099" cy="1119717"/>
          </a:xfrm>
          <a:custGeom>
            <a:avLst/>
            <a:gdLst/>
            <a:ahLst/>
            <a:cxnLst/>
            <a:rect l="l" t="t" r="r" b="b"/>
            <a:pathLst>
              <a:path w="1264" h="523" extrusionOk="0">
                <a:moveTo>
                  <a:pt x="114" y="11"/>
                </a:moveTo>
                <a:cubicBezTo>
                  <a:pt x="38" y="40"/>
                  <a:pt x="0" y="83"/>
                  <a:pt x="24" y="161"/>
                </a:cubicBezTo>
                <a:cubicBezTo>
                  <a:pt x="49" y="239"/>
                  <a:pt x="139" y="276"/>
                  <a:pt x="204" y="331"/>
                </a:cubicBezTo>
                <a:cubicBezTo>
                  <a:pt x="268" y="386"/>
                  <a:pt x="431" y="485"/>
                  <a:pt x="481" y="520"/>
                </a:cubicBezTo>
                <a:cubicBezTo>
                  <a:pt x="482" y="521"/>
                  <a:pt x="483" y="522"/>
                  <a:pt x="484" y="523"/>
                </a:cubicBezTo>
                <a:cubicBezTo>
                  <a:pt x="684" y="523"/>
                  <a:pt x="684" y="523"/>
                  <a:pt x="684" y="523"/>
                </a:cubicBezTo>
                <a:cubicBezTo>
                  <a:pt x="667" y="506"/>
                  <a:pt x="646" y="489"/>
                  <a:pt x="618" y="473"/>
                </a:cubicBezTo>
                <a:cubicBezTo>
                  <a:pt x="563" y="441"/>
                  <a:pt x="519" y="404"/>
                  <a:pt x="472" y="344"/>
                </a:cubicBezTo>
                <a:cubicBezTo>
                  <a:pt x="426" y="284"/>
                  <a:pt x="347" y="158"/>
                  <a:pt x="363" y="151"/>
                </a:cubicBezTo>
                <a:cubicBezTo>
                  <a:pt x="379" y="145"/>
                  <a:pt x="425" y="156"/>
                  <a:pt x="464" y="159"/>
                </a:cubicBezTo>
                <a:cubicBezTo>
                  <a:pt x="643" y="162"/>
                  <a:pt x="715" y="133"/>
                  <a:pt x="715" y="133"/>
                </a:cubicBezTo>
                <a:cubicBezTo>
                  <a:pt x="755" y="230"/>
                  <a:pt x="824" y="356"/>
                  <a:pt x="861" y="403"/>
                </a:cubicBezTo>
                <a:cubicBezTo>
                  <a:pt x="897" y="451"/>
                  <a:pt x="895" y="476"/>
                  <a:pt x="944" y="523"/>
                </a:cubicBezTo>
                <a:cubicBezTo>
                  <a:pt x="1264" y="523"/>
                  <a:pt x="1264" y="523"/>
                  <a:pt x="1264" y="523"/>
                </a:cubicBezTo>
                <a:cubicBezTo>
                  <a:pt x="1212" y="483"/>
                  <a:pt x="1154" y="458"/>
                  <a:pt x="1120" y="444"/>
                </a:cubicBezTo>
                <a:cubicBezTo>
                  <a:pt x="1069" y="423"/>
                  <a:pt x="1030" y="371"/>
                  <a:pt x="988" y="241"/>
                </a:cubicBezTo>
                <a:cubicBezTo>
                  <a:pt x="960" y="156"/>
                  <a:pt x="936" y="82"/>
                  <a:pt x="917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33" y="4"/>
                  <a:pt x="123" y="8"/>
                  <a:pt x="114" y="11"/>
                </a:cubicBezTo>
                <a:close/>
              </a:path>
            </a:pathLst>
          </a:custGeom>
          <a:solidFill>
            <a:srgbClr val="16B0E3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grpSp>
        <p:nvGrpSpPr>
          <p:cNvPr id="389" name="Google Shape;389;p18"/>
          <p:cNvGrpSpPr/>
          <p:nvPr/>
        </p:nvGrpSpPr>
        <p:grpSpPr>
          <a:xfrm>
            <a:off x="5535084" y="5060951"/>
            <a:ext cx="2607733" cy="1115484"/>
            <a:chOff x="4151313" y="3795713"/>
            <a:chExt cx="1955800" cy="836613"/>
          </a:xfrm>
        </p:grpSpPr>
        <p:sp>
          <p:nvSpPr>
            <p:cNvPr id="390" name="Google Shape;390;p18"/>
            <p:cNvSpPr/>
            <p:nvPr/>
          </p:nvSpPr>
          <p:spPr>
            <a:xfrm>
              <a:off x="5103813" y="3795713"/>
              <a:ext cx="1003300" cy="836613"/>
            </a:xfrm>
            <a:custGeom>
              <a:avLst/>
              <a:gdLst/>
              <a:ahLst/>
              <a:cxnLst/>
              <a:rect l="l" t="t" r="r" b="b"/>
              <a:pathLst>
                <a:path w="625" h="522" extrusionOk="0">
                  <a:moveTo>
                    <a:pt x="2" y="1"/>
                  </a:moveTo>
                  <a:cubicBezTo>
                    <a:pt x="53" y="49"/>
                    <a:pt x="71" y="33"/>
                    <a:pt x="150" y="93"/>
                  </a:cubicBezTo>
                  <a:cubicBezTo>
                    <a:pt x="225" y="156"/>
                    <a:pt x="367" y="232"/>
                    <a:pt x="410" y="264"/>
                  </a:cubicBezTo>
                  <a:cubicBezTo>
                    <a:pt x="453" y="296"/>
                    <a:pt x="469" y="311"/>
                    <a:pt x="468" y="353"/>
                  </a:cubicBezTo>
                  <a:cubicBezTo>
                    <a:pt x="467" y="395"/>
                    <a:pt x="433" y="449"/>
                    <a:pt x="402" y="463"/>
                  </a:cubicBezTo>
                  <a:cubicBezTo>
                    <a:pt x="371" y="477"/>
                    <a:pt x="363" y="481"/>
                    <a:pt x="361" y="508"/>
                  </a:cubicBezTo>
                  <a:cubicBezTo>
                    <a:pt x="361" y="515"/>
                    <a:pt x="362" y="520"/>
                    <a:pt x="365" y="522"/>
                  </a:cubicBezTo>
                  <a:cubicBezTo>
                    <a:pt x="426" y="522"/>
                    <a:pt x="426" y="522"/>
                    <a:pt x="426" y="522"/>
                  </a:cubicBezTo>
                  <a:cubicBezTo>
                    <a:pt x="444" y="521"/>
                    <a:pt x="464" y="514"/>
                    <a:pt x="486" y="488"/>
                  </a:cubicBezTo>
                  <a:cubicBezTo>
                    <a:pt x="517" y="451"/>
                    <a:pt x="525" y="423"/>
                    <a:pt x="574" y="403"/>
                  </a:cubicBezTo>
                  <a:cubicBezTo>
                    <a:pt x="623" y="382"/>
                    <a:pt x="625" y="339"/>
                    <a:pt x="585" y="308"/>
                  </a:cubicBezTo>
                  <a:cubicBezTo>
                    <a:pt x="546" y="277"/>
                    <a:pt x="557" y="261"/>
                    <a:pt x="509" y="215"/>
                  </a:cubicBezTo>
                  <a:cubicBezTo>
                    <a:pt x="461" y="168"/>
                    <a:pt x="452" y="149"/>
                    <a:pt x="391" y="68"/>
                  </a:cubicBezTo>
                  <a:cubicBezTo>
                    <a:pt x="371" y="42"/>
                    <a:pt x="346" y="19"/>
                    <a:pt x="3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lose/>
                </a:path>
              </a:pathLst>
            </a:custGeom>
            <a:solidFill>
              <a:srgbClr val="226292"/>
            </a:solidFill>
            <a:ln>
              <a:noFill/>
            </a:ln>
          </p:spPr>
          <p:txBody>
            <a:bodyPr spcFirstLastPara="1" wrap="square" lIns="121900" tIns="60950" rIns="121900" bIns="609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4151313" y="3795713"/>
              <a:ext cx="638175" cy="396875"/>
            </a:xfrm>
            <a:custGeom>
              <a:avLst/>
              <a:gdLst/>
              <a:ahLst/>
              <a:cxnLst/>
              <a:rect l="l" t="t" r="r" b="b"/>
              <a:pathLst>
                <a:path w="398" h="248" extrusionOk="0">
                  <a:moveTo>
                    <a:pt x="164" y="92"/>
                  </a:moveTo>
                  <a:cubicBezTo>
                    <a:pt x="139" y="125"/>
                    <a:pt x="108" y="169"/>
                    <a:pt x="72" y="186"/>
                  </a:cubicBezTo>
                  <a:cubicBezTo>
                    <a:pt x="36" y="203"/>
                    <a:pt x="1" y="192"/>
                    <a:pt x="1" y="208"/>
                  </a:cubicBezTo>
                  <a:cubicBezTo>
                    <a:pt x="0" y="225"/>
                    <a:pt x="19" y="243"/>
                    <a:pt x="49" y="244"/>
                  </a:cubicBezTo>
                  <a:cubicBezTo>
                    <a:pt x="79" y="246"/>
                    <a:pt x="84" y="247"/>
                    <a:pt x="119" y="248"/>
                  </a:cubicBezTo>
                  <a:cubicBezTo>
                    <a:pt x="153" y="248"/>
                    <a:pt x="208" y="208"/>
                    <a:pt x="208" y="208"/>
                  </a:cubicBezTo>
                  <a:cubicBezTo>
                    <a:pt x="276" y="152"/>
                    <a:pt x="342" y="125"/>
                    <a:pt x="370" y="105"/>
                  </a:cubicBezTo>
                  <a:cubicBezTo>
                    <a:pt x="398" y="86"/>
                    <a:pt x="397" y="73"/>
                    <a:pt x="374" y="44"/>
                  </a:cubicBezTo>
                  <a:cubicBezTo>
                    <a:pt x="362" y="30"/>
                    <a:pt x="350" y="15"/>
                    <a:pt x="334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80" y="34"/>
                    <a:pt x="189" y="59"/>
                    <a:pt x="164" y="92"/>
                  </a:cubicBezTo>
                  <a:close/>
                </a:path>
              </a:pathLst>
            </a:custGeom>
            <a:solidFill>
              <a:srgbClr val="226292"/>
            </a:solidFill>
            <a:ln>
              <a:noFill/>
            </a:ln>
          </p:spPr>
          <p:txBody>
            <a:bodyPr spcFirstLastPara="1" wrap="square" lIns="121900" tIns="60950" rIns="121900" bIns="609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sp>
        <p:nvSpPr>
          <p:cNvPr id="392" name="Google Shape;392;p18"/>
          <p:cNvSpPr/>
          <p:nvPr/>
        </p:nvSpPr>
        <p:spPr>
          <a:xfrm>
            <a:off x="5050367" y="1706033"/>
            <a:ext cx="3134784" cy="4470400"/>
          </a:xfrm>
          <a:custGeom>
            <a:avLst/>
            <a:gdLst/>
            <a:ahLst/>
            <a:cxnLst/>
            <a:rect l="l" t="t" r="r" b="b"/>
            <a:pathLst>
              <a:path w="1466" h="2090" extrusionOk="0">
                <a:moveTo>
                  <a:pt x="555" y="96"/>
                </a:moveTo>
                <a:cubicBezTo>
                  <a:pt x="611" y="98"/>
                  <a:pt x="619" y="108"/>
                  <a:pt x="626" y="129"/>
                </a:cubicBezTo>
                <a:cubicBezTo>
                  <a:pt x="633" y="149"/>
                  <a:pt x="702" y="249"/>
                  <a:pt x="730" y="309"/>
                </a:cubicBezTo>
                <a:cubicBezTo>
                  <a:pt x="758" y="368"/>
                  <a:pt x="785" y="416"/>
                  <a:pt x="789" y="430"/>
                </a:cubicBezTo>
                <a:cubicBezTo>
                  <a:pt x="793" y="444"/>
                  <a:pt x="809" y="446"/>
                  <a:pt x="809" y="440"/>
                </a:cubicBezTo>
                <a:cubicBezTo>
                  <a:pt x="809" y="435"/>
                  <a:pt x="805" y="412"/>
                  <a:pt x="797" y="404"/>
                </a:cubicBezTo>
                <a:cubicBezTo>
                  <a:pt x="792" y="395"/>
                  <a:pt x="794" y="394"/>
                  <a:pt x="806" y="399"/>
                </a:cubicBezTo>
                <a:cubicBezTo>
                  <a:pt x="818" y="405"/>
                  <a:pt x="827" y="411"/>
                  <a:pt x="832" y="417"/>
                </a:cubicBezTo>
                <a:cubicBezTo>
                  <a:pt x="837" y="422"/>
                  <a:pt x="840" y="412"/>
                  <a:pt x="840" y="402"/>
                </a:cubicBezTo>
                <a:cubicBezTo>
                  <a:pt x="840" y="392"/>
                  <a:pt x="841" y="385"/>
                  <a:pt x="846" y="387"/>
                </a:cubicBezTo>
                <a:cubicBezTo>
                  <a:pt x="852" y="390"/>
                  <a:pt x="852" y="399"/>
                  <a:pt x="866" y="408"/>
                </a:cubicBezTo>
                <a:cubicBezTo>
                  <a:pt x="880" y="417"/>
                  <a:pt x="889" y="431"/>
                  <a:pt x="897" y="444"/>
                </a:cubicBezTo>
                <a:cubicBezTo>
                  <a:pt x="906" y="457"/>
                  <a:pt x="910" y="468"/>
                  <a:pt x="907" y="476"/>
                </a:cubicBezTo>
                <a:cubicBezTo>
                  <a:pt x="905" y="484"/>
                  <a:pt x="908" y="486"/>
                  <a:pt x="902" y="502"/>
                </a:cubicBezTo>
                <a:cubicBezTo>
                  <a:pt x="899" y="510"/>
                  <a:pt x="898" y="516"/>
                  <a:pt x="898" y="522"/>
                </a:cubicBezTo>
                <a:cubicBezTo>
                  <a:pt x="926" y="522"/>
                  <a:pt x="926" y="522"/>
                  <a:pt x="926" y="522"/>
                </a:cubicBezTo>
                <a:cubicBezTo>
                  <a:pt x="926" y="522"/>
                  <a:pt x="927" y="521"/>
                  <a:pt x="927" y="521"/>
                </a:cubicBezTo>
                <a:cubicBezTo>
                  <a:pt x="927" y="516"/>
                  <a:pt x="927" y="513"/>
                  <a:pt x="929" y="510"/>
                </a:cubicBezTo>
                <a:cubicBezTo>
                  <a:pt x="934" y="497"/>
                  <a:pt x="935" y="488"/>
                  <a:pt x="935" y="482"/>
                </a:cubicBezTo>
                <a:cubicBezTo>
                  <a:pt x="935" y="482"/>
                  <a:pt x="935" y="481"/>
                  <a:pt x="935" y="481"/>
                </a:cubicBezTo>
                <a:cubicBezTo>
                  <a:pt x="943" y="456"/>
                  <a:pt x="927" y="433"/>
                  <a:pt x="921" y="425"/>
                </a:cubicBezTo>
                <a:cubicBezTo>
                  <a:pt x="920" y="423"/>
                  <a:pt x="920" y="423"/>
                  <a:pt x="920" y="423"/>
                </a:cubicBezTo>
                <a:cubicBezTo>
                  <a:pt x="911" y="409"/>
                  <a:pt x="900" y="393"/>
                  <a:pt x="882" y="381"/>
                </a:cubicBezTo>
                <a:cubicBezTo>
                  <a:pt x="879" y="379"/>
                  <a:pt x="878" y="378"/>
                  <a:pt x="876" y="375"/>
                </a:cubicBezTo>
                <a:cubicBezTo>
                  <a:pt x="873" y="371"/>
                  <a:pt x="868" y="362"/>
                  <a:pt x="857" y="358"/>
                </a:cubicBezTo>
                <a:cubicBezTo>
                  <a:pt x="853" y="356"/>
                  <a:pt x="849" y="355"/>
                  <a:pt x="844" y="355"/>
                </a:cubicBezTo>
                <a:cubicBezTo>
                  <a:pt x="836" y="355"/>
                  <a:pt x="825" y="358"/>
                  <a:pt x="818" y="370"/>
                </a:cubicBezTo>
                <a:cubicBezTo>
                  <a:pt x="809" y="366"/>
                  <a:pt x="803" y="364"/>
                  <a:pt x="796" y="364"/>
                </a:cubicBezTo>
                <a:cubicBezTo>
                  <a:pt x="795" y="364"/>
                  <a:pt x="793" y="364"/>
                  <a:pt x="791" y="365"/>
                </a:cubicBezTo>
                <a:cubicBezTo>
                  <a:pt x="781" y="345"/>
                  <a:pt x="768" y="320"/>
                  <a:pt x="756" y="294"/>
                </a:cubicBezTo>
                <a:cubicBezTo>
                  <a:pt x="739" y="259"/>
                  <a:pt x="711" y="212"/>
                  <a:pt x="688" y="174"/>
                </a:cubicBezTo>
                <a:cubicBezTo>
                  <a:pt x="674" y="152"/>
                  <a:pt x="656" y="123"/>
                  <a:pt x="653" y="116"/>
                </a:cubicBezTo>
                <a:cubicBezTo>
                  <a:pt x="641" y="79"/>
                  <a:pt x="617" y="66"/>
                  <a:pt x="556" y="64"/>
                </a:cubicBezTo>
                <a:cubicBezTo>
                  <a:pt x="552" y="64"/>
                  <a:pt x="549" y="64"/>
                  <a:pt x="546" y="64"/>
                </a:cubicBezTo>
                <a:cubicBezTo>
                  <a:pt x="489" y="64"/>
                  <a:pt x="412" y="82"/>
                  <a:pt x="346" y="110"/>
                </a:cubicBezTo>
                <a:cubicBezTo>
                  <a:pt x="295" y="132"/>
                  <a:pt x="253" y="143"/>
                  <a:pt x="221" y="143"/>
                </a:cubicBezTo>
                <a:cubicBezTo>
                  <a:pt x="214" y="143"/>
                  <a:pt x="208" y="143"/>
                  <a:pt x="202" y="142"/>
                </a:cubicBezTo>
                <a:cubicBezTo>
                  <a:pt x="197" y="141"/>
                  <a:pt x="193" y="140"/>
                  <a:pt x="188" y="140"/>
                </a:cubicBezTo>
                <a:cubicBezTo>
                  <a:pt x="165" y="140"/>
                  <a:pt x="144" y="150"/>
                  <a:pt x="127" y="161"/>
                </a:cubicBezTo>
                <a:cubicBezTo>
                  <a:pt x="126" y="121"/>
                  <a:pt x="123" y="44"/>
                  <a:pt x="69" y="0"/>
                </a:cubicBezTo>
                <a:cubicBezTo>
                  <a:pt x="0" y="0"/>
                  <a:pt x="0" y="0"/>
                  <a:pt x="0" y="0"/>
                </a:cubicBezTo>
                <a:cubicBezTo>
                  <a:pt x="13" y="3"/>
                  <a:pt x="26" y="8"/>
                  <a:pt x="40" y="17"/>
                </a:cubicBezTo>
                <a:cubicBezTo>
                  <a:pt x="99" y="53"/>
                  <a:pt x="98" y="138"/>
                  <a:pt x="98" y="174"/>
                </a:cubicBezTo>
                <a:cubicBezTo>
                  <a:pt x="99" y="210"/>
                  <a:pt x="103" y="225"/>
                  <a:pt x="107" y="220"/>
                </a:cubicBezTo>
                <a:cubicBezTo>
                  <a:pt x="110" y="215"/>
                  <a:pt x="155" y="165"/>
                  <a:pt x="197" y="173"/>
                </a:cubicBezTo>
                <a:cubicBezTo>
                  <a:pt x="238" y="180"/>
                  <a:pt x="294" y="167"/>
                  <a:pt x="357" y="139"/>
                </a:cubicBezTo>
                <a:cubicBezTo>
                  <a:pt x="420" y="112"/>
                  <a:pt x="498" y="94"/>
                  <a:pt x="555" y="96"/>
                </a:cubicBezTo>
                <a:close/>
                <a:moveTo>
                  <a:pt x="602" y="495"/>
                </a:moveTo>
                <a:cubicBezTo>
                  <a:pt x="596" y="478"/>
                  <a:pt x="591" y="462"/>
                  <a:pt x="584" y="445"/>
                </a:cubicBezTo>
                <a:cubicBezTo>
                  <a:pt x="564" y="393"/>
                  <a:pt x="538" y="374"/>
                  <a:pt x="496" y="341"/>
                </a:cubicBezTo>
                <a:cubicBezTo>
                  <a:pt x="487" y="334"/>
                  <a:pt x="487" y="334"/>
                  <a:pt x="487" y="334"/>
                </a:cubicBezTo>
                <a:cubicBezTo>
                  <a:pt x="470" y="321"/>
                  <a:pt x="455" y="310"/>
                  <a:pt x="441" y="300"/>
                </a:cubicBezTo>
                <a:cubicBezTo>
                  <a:pt x="446" y="299"/>
                  <a:pt x="451" y="299"/>
                  <a:pt x="456" y="299"/>
                </a:cubicBezTo>
                <a:cubicBezTo>
                  <a:pt x="458" y="299"/>
                  <a:pt x="459" y="299"/>
                  <a:pt x="460" y="299"/>
                </a:cubicBezTo>
                <a:cubicBezTo>
                  <a:pt x="463" y="299"/>
                  <a:pt x="465" y="299"/>
                  <a:pt x="467" y="299"/>
                </a:cubicBezTo>
                <a:cubicBezTo>
                  <a:pt x="500" y="299"/>
                  <a:pt x="517" y="290"/>
                  <a:pt x="530" y="283"/>
                </a:cubicBezTo>
                <a:cubicBezTo>
                  <a:pt x="538" y="278"/>
                  <a:pt x="544" y="276"/>
                  <a:pt x="555" y="275"/>
                </a:cubicBezTo>
                <a:cubicBezTo>
                  <a:pt x="555" y="275"/>
                  <a:pt x="555" y="275"/>
                  <a:pt x="556" y="275"/>
                </a:cubicBezTo>
                <a:cubicBezTo>
                  <a:pt x="563" y="275"/>
                  <a:pt x="568" y="285"/>
                  <a:pt x="579" y="306"/>
                </a:cubicBezTo>
                <a:cubicBezTo>
                  <a:pt x="584" y="317"/>
                  <a:pt x="589" y="327"/>
                  <a:pt x="596" y="337"/>
                </a:cubicBezTo>
                <a:cubicBezTo>
                  <a:pt x="602" y="346"/>
                  <a:pt x="614" y="362"/>
                  <a:pt x="629" y="383"/>
                </a:cubicBezTo>
                <a:cubicBezTo>
                  <a:pt x="661" y="426"/>
                  <a:pt x="705" y="486"/>
                  <a:pt x="722" y="514"/>
                </a:cubicBezTo>
                <a:cubicBezTo>
                  <a:pt x="724" y="517"/>
                  <a:pt x="726" y="520"/>
                  <a:pt x="728" y="522"/>
                </a:cubicBezTo>
                <a:cubicBezTo>
                  <a:pt x="761" y="522"/>
                  <a:pt x="761" y="522"/>
                  <a:pt x="761" y="522"/>
                </a:cubicBezTo>
                <a:cubicBezTo>
                  <a:pt x="756" y="517"/>
                  <a:pt x="752" y="510"/>
                  <a:pt x="747" y="501"/>
                </a:cubicBezTo>
                <a:cubicBezTo>
                  <a:pt x="720" y="460"/>
                  <a:pt x="639" y="351"/>
                  <a:pt x="619" y="323"/>
                </a:cubicBezTo>
                <a:cubicBezTo>
                  <a:pt x="600" y="295"/>
                  <a:pt x="592" y="247"/>
                  <a:pt x="553" y="249"/>
                </a:cubicBezTo>
                <a:cubicBezTo>
                  <a:pt x="514" y="252"/>
                  <a:pt x="514" y="275"/>
                  <a:pt x="461" y="273"/>
                </a:cubicBezTo>
                <a:cubicBezTo>
                  <a:pt x="409" y="271"/>
                  <a:pt x="383" y="297"/>
                  <a:pt x="383" y="297"/>
                </a:cubicBezTo>
                <a:cubicBezTo>
                  <a:pt x="383" y="297"/>
                  <a:pt x="423" y="324"/>
                  <a:pt x="469" y="360"/>
                </a:cubicBezTo>
                <a:cubicBezTo>
                  <a:pt x="516" y="396"/>
                  <a:pt x="539" y="411"/>
                  <a:pt x="558" y="458"/>
                </a:cubicBezTo>
                <a:cubicBezTo>
                  <a:pt x="566" y="480"/>
                  <a:pt x="572" y="500"/>
                  <a:pt x="579" y="522"/>
                </a:cubicBezTo>
                <a:cubicBezTo>
                  <a:pt x="611" y="522"/>
                  <a:pt x="611" y="522"/>
                  <a:pt x="611" y="522"/>
                </a:cubicBezTo>
                <a:cubicBezTo>
                  <a:pt x="607" y="513"/>
                  <a:pt x="604" y="504"/>
                  <a:pt x="602" y="495"/>
                </a:cubicBezTo>
                <a:close/>
                <a:moveTo>
                  <a:pt x="796" y="901"/>
                </a:moveTo>
                <a:cubicBezTo>
                  <a:pt x="781" y="797"/>
                  <a:pt x="735" y="736"/>
                  <a:pt x="694" y="682"/>
                </a:cubicBezTo>
                <a:cubicBezTo>
                  <a:pt x="676" y="658"/>
                  <a:pt x="658" y="634"/>
                  <a:pt x="646" y="610"/>
                </a:cubicBezTo>
                <a:cubicBezTo>
                  <a:pt x="629" y="574"/>
                  <a:pt x="618" y="546"/>
                  <a:pt x="611" y="522"/>
                </a:cubicBezTo>
                <a:cubicBezTo>
                  <a:pt x="579" y="522"/>
                  <a:pt x="579" y="522"/>
                  <a:pt x="579" y="522"/>
                </a:cubicBezTo>
                <a:cubicBezTo>
                  <a:pt x="588" y="550"/>
                  <a:pt x="599" y="581"/>
                  <a:pt x="620" y="625"/>
                </a:cubicBezTo>
                <a:cubicBezTo>
                  <a:pt x="660" y="707"/>
                  <a:pt x="747" y="763"/>
                  <a:pt x="768" y="908"/>
                </a:cubicBezTo>
                <a:cubicBezTo>
                  <a:pt x="775" y="957"/>
                  <a:pt x="784" y="1002"/>
                  <a:pt x="794" y="1045"/>
                </a:cubicBezTo>
                <a:cubicBezTo>
                  <a:pt x="824" y="1045"/>
                  <a:pt x="824" y="1045"/>
                  <a:pt x="824" y="1045"/>
                </a:cubicBezTo>
                <a:cubicBezTo>
                  <a:pt x="813" y="1000"/>
                  <a:pt x="804" y="953"/>
                  <a:pt x="796" y="901"/>
                </a:cubicBezTo>
                <a:close/>
                <a:moveTo>
                  <a:pt x="893" y="539"/>
                </a:moveTo>
                <a:cubicBezTo>
                  <a:pt x="887" y="553"/>
                  <a:pt x="881" y="545"/>
                  <a:pt x="875" y="554"/>
                </a:cubicBezTo>
                <a:cubicBezTo>
                  <a:pt x="870" y="562"/>
                  <a:pt x="869" y="581"/>
                  <a:pt x="855" y="578"/>
                </a:cubicBezTo>
                <a:cubicBezTo>
                  <a:pt x="842" y="576"/>
                  <a:pt x="839" y="567"/>
                  <a:pt x="814" y="560"/>
                </a:cubicBezTo>
                <a:cubicBezTo>
                  <a:pt x="793" y="554"/>
                  <a:pt x="779" y="547"/>
                  <a:pt x="761" y="522"/>
                </a:cubicBezTo>
                <a:cubicBezTo>
                  <a:pt x="728" y="522"/>
                  <a:pt x="728" y="522"/>
                  <a:pt x="728" y="522"/>
                </a:cubicBezTo>
                <a:cubicBezTo>
                  <a:pt x="755" y="564"/>
                  <a:pt x="775" y="575"/>
                  <a:pt x="806" y="584"/>
                </a:cubicBezTo>
                <a:cubicBezTo>
                  <a:pt x="816" y="587"/>
                  <a:pt x="820" y="590"/>
                  <a:pt x="825" y="593"/>
                </a:cubicBezTo>
                <a:cubicBezTo>
                  <a:pt x="831" y="597"/>
                  <a:pt x="839" y="602"/>
                  <a:pt x="850" y="604"/>
                </a:cubicBezTo>
                <a:cubicBezTo>
                  <a:pt x="853" y="604"/>
                  <a:pt x="855" y="604"/>
                  <a:pt x="858" y="604"/>
                </a:cubicBezTo>
                <a:cubicBezTo>
                  <a:pt x="885" y="604"/>
                  <a:pt x="895" y="580"/>
                  <a:pt x="898" y="571"/>
                </a:cubicBezTo>
                <a:cubicBezTo>
                  <a:pt x="905" y="568"/>
                  <a:pt x="913" y="561"/>
                  <a:pt x="919" y="548"/>
                </a:cubicBezTo>
                <a:cubicBezTo>
                  <a:pt x="924" y="538"/>
                  <a:pt x="926" y="529"/>
                  <a:pt x="926" y="522"/>
                </a:cubicBezTo>
                <a:cubicBezTo>
                  <a:pt x="898" y="522"/>
                  <a:pt x="898" y="522"/>
                  <a:pt x="898" y="522"/>
                </a:cubicBezTo>
                <a:cubicBezTo>
                  <a:pt x="897" y="528"/>
                  <a:pt x="896" y="533"/>
                  <a:pt x="893" y="539"/>
                </a:cubicBezTo>
                <a:close/>
                <a:moveTo>
                  <a:pt x="1008" y="1459"/>
                </a:moveTo>
                <a:cubicBezTo>
                  <a:pt x="975" y="1445"/>
                  <a:pt x="937" y="1413"/>
                  <a:pt x="892" y="1274"/>
                </a:cubicBezTo>
                <a:cubicBezTo>
                  <a:pt x="865" y="1193"/>
                  <a:pt x="842" y="1122"/>
                  <a:pt x="824" y="1045"/>
                </a:cubicBezTo>
                <a:cubicBezTo>
                  <a:pt x="794" y="1045"/>
                  <a:pt x="794" y="1045"/>
                  <a:pt x="794" y="1045"/>
                </a:cubicBezTo>
                <a:cubicBezTo>
                  <a:pt x="813" y="1127"/>
                  <a:pt x="837" y="1201"/>
                  <a:pt x="865" y="1286"/>
                </a:cubicBezTo>
                <a:cubicBezTo>
                  <a:pt x="907" y="1416"/>
                  <a:pt x="946" y="1468"/>
                  <a:pt x="997" y="1489"/>
                </a:cubicBezTo>
                <a:cubicBezTo>
                  <a:pt x="1031" y="1503"/>
                  <a:pt x="1089" y="1528"/>
                  <a:pt x="1141" y="1568"/>
                </a:cubicBezTo>
                <a:cubicBezTo>
                  <a:pt x="1190" y="1568"/>
                  <a:pt x="1190" y="1568"/>
                  <a:pt x="1190" y="1568"/>
                </a:cubicBezTo>
                <a:cubicBezTo>
                  <a:pt x="1123" y="1507"/>
                  <a:pt x="1040" y="1472"/>
                  <a:pt x="1008" y="1459"/>
                </a:cubicBezTo>
                <a:close/>
                <a:moveTo>
                  <a:pt x="1424" y="1850"/>
                </a:moveTo>
                <a:cubicBezTo>
                  <a:pt x="1408" y="1838"/>
                  <a:pt x="1403" y="1830"/>
                  <a:pt x="1396" y="1817"/>
                </a:cubicBezTo>
                <a:cubicBezTo>
                  <a:pt x="1387" y="1803"/>
                  <a:pt x="1377" y="1785"/>
                  <a:pt x="1350" y="1759"/>
                </a:cubicBezTo>
                <a:cubicBezTo>
                  <a:pt x="1316" y="1726"/>
                  <a:pt x="1303" y="1708"/>
                  <a:pt x="1273" y="1667"/>
                </a:cubicBezTo>
                <a:cubicBezTo>
                  <a:pt x="1262" y="1653"/>
                  <a:pt x="1250" y="1637"/>
                  <a:pt x="1235" y="1616"/>
                </a:cubicBezTo>
                <a:cubicBezTo>
                  <a:pt x="1222" y="1598"/>
                  <a:pt x="1206" y="1582"/>
                  <a:pt x="1190" y="1568"/>
                </a:cubicBezTo>
                <a:cubicBezTo>
                  <a:pt x="1141" y="1568"/>
                  <a:pt x="1141" y="1568"/>
                  <a:pt x="1141" y="1568"/>
                </a:cubicBezTo>
                <a:cubicBezTo>
                  <a:pt x="1167" y="1587"/>
                  <a:pt x="1192" y="1610"/>
                  <a:pt x="1212" y="1636"/>
                </a:cubicBezTo>
                <a:cubicBezTo>
                  <a:pt x="1273" y="1717"/>
                  <a:pt x="1282" y="1736"/>
                  <a:pt x="1330" y="1783"/>
                </a:cubicBezTo>
                <a:cubicBezTo>
                  <a:pt x="1378" y="1829"/>
                  <a:pt x="1367" y="1845"/>
                  <a:pt x="1406" y="1876"/>
                </a:cubicBezTo>
                <a:cubicBezTo>
                  <a:pt x="1446" y="1907"/>
                  <a:pt x="1444" y="1950"/>
                  <a:pt x="1395" y="1971"/>
                </a:cubicBezTo>
                <a:cubicBezTo>
                  <a:pt x="1346" y="1991"/>
                  <a:pt x="1338" y="2019"/>
                  <a:pt x="1307" y="2056"/>
                </a:cubicBezTo>
                <a:cubicBezTo>
                  <a:pt x="1285" y="2082"/>
                  <a:pt x="1265" y="2089"/>
                  <a:pt x="1247" y="2090"/>
                </a:cubicBezTo>
                <a:cubicBezTo>
                  <a:pt x="1310" y="2090"/>
                  <a:pt x="1310" y="2090"/>
                  <a:pt x="1310" y="2090"/>
                </a:cubicBezTo>
                <a:cubicBezTo>
                  <a:pt x="1316" y="2085"/>
                  <a:pt x="1323" y="2079"/>
                  <a:pt x="1329" y="2072"/>
                </a:cubicBezTo>
                <a:cubicBezTo>
                  <a:pt x="1338" y="2061"/>
                  <a:pt x="1345" y="2052"/>
                  <a:pt x="1351" y="2043"/>
                </a:cubicBezTo>
                <a:cubicBezTo>
                  <a:pt x="1368" y="2020"/>
                  <a:pt x="1378" y="2006"/>
                  <a:pt x="1406" y="1994"/>
                </a:cubicBezTo>
                <a:cubicBezTo>
                  <a:pt x="1438" y="1981"/>
                  <a:pt x="1458" y="1958"/>
                  <a:pt x="1462" y="1930"/>
                </a:cubicBezTo>
                <a:cubicBezTo>
                  <a:pt x="1466" y="1901"/>
                  <a:pt x="1452" y="1872"/>
                  <a:pt x="1424" y="1850"/>
                </a:cubicBezTo>
                <a:close/>
              </a:path>
            </a:pathLst>
          </a:custGeom>
          <a:solidFill>
            <a:schemeClr val="dk1">
              <a:alpha val="49803"/>
            </a:schemeClr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93" name="Google Shape;393;p18"/>
          <p:cNvSpPr/>
          <p:nvPr/>
        </p:nvSpPr>
        <p:spPr>
          <a:xfrm>
            <a:off x="950693" y="2514601"/>
            <a:ext cx="776507" cy="528913"/>
          </a:xfrm>
          <a:custGeom>
            <a:avLst/>
            <a:gdLst/>
            <a:ahLst/>
            <a:cxnLst/>
            <a:rect l="l" t="t" r="r" b="b"/>
            <a:pathLst>
              <a:path w="400" h="272" extrusionOk="0">
                <a:moveTo>
                  <a:pt x="345" y="80"/>
                </a:moveTo>
                <a:cubicBezTo>
                  <a:pt x="339" y="95"/>
                  <a:pt x="333" y="110"/>
                  <a:pt x="328" y="123"/>
                </a:cubicBezTo>
                <a:cubicBezTo>
                  <a:pt x="348" y="152"/>
                  <a:pt x="360" y="189"/>
                  <a:pt x="360" y="230"/>
                </a:cubicBezTo>
                <a:cubicBezTo>
                  <a:pt x="360" y="236"/>
                  <a:pt x="360" y="243"/>
                  <a:pt x="360" y="249"/>
                </a:cubicBezTo>
                <a:cubicBezTo>
                  <a:pt x="359" y="260"/>
                  <a:pt x="367" y="269"/>
                  <a:pt x="378" y="270"/>
                </a:cubicBezTo>
                <a:cubicBezTo>
                  <a:pt x="378" y="271"/>
                  <a:pt x="379" y="271"/>
                  <a:pt x="379" y="271"/>
                </a:cubicBezTo>
                <a:cubicBezTo>
                  <a:pt x="390" y="271"/>
                  <a:pt x="398" y="263"/>
                  <a:pt x="399" y="252"/>
                </a:cubicBezTo>
                <a:cubicBezTo>
                  <a:pt x="400" y="245"/>
                  <a:pt x="400" y="237"/>
                  <a:pt x="400" y="230"/>
                </a:cubicBezTo>
                <a:cubicBezTo>
                  <a:pt x="400" y="171"/>
                  <a:pt x="379" y="118"/>
                  <a:pt x="345" y="80"/>
                </a:cubicBezTo>
                <a:close/>
                <a:moveTo>
                  <a:pt x="200" y="55"/>
                </a:moveTo>
                <a:cubicBezTo>
                  <a:pt x="209" y="55"/>
                  <a:pt x="218" y="55"/>
                  <a:pt x="226" y="57"/>
                </a:cubicBezTo>
                <a:cubicBezTo>
                  <a:pt x="235" y="46"/>
                  <a:pt x="245" y="34"/>
                  <a:pt x="254" y="22"/>
                </a:cubicBezTo>
                <a:cubicBezTo>
                  <a:pt x="237" y="17"/>
                  <a:pt x="219" y="15"/>
                  <a:pt x="200" y="15"/>
                </a:cubicBezTo>
                <a:cubicBezTo>
                  <a:pt x="88" y="15"/>
                  <a:pt x="0" y="109"/>
                  <a:pt x="0" y="230"/>
                </a:cubicBezTo>
                <a:cubicBezTo>
                  <a:pt x="0" y="237"/>
                  <a:pt x="1" y="245"/>
                  <a:pt x="1" y="252"/>
                </a:cubicBezTo>
                <a:cubicBezTo>
                  <a:pt x="2" y="263"/>
                  <a:pt x="12" y="271"/>
                  <a:pt x="23" y="270"/>
                </a:cubicBezTo>
                <a:cubicBezTo>
                  <a:pt x="34" y="269"/>
                  <a:pt x="42" y="259"/>
                  <a:pt x="41" y="248"/>
                </a:cubicBezTo>
                <a:cubicBezTo>
                  <a:pt x="41" y="242"/>
                  <a:pt x="40" y="236"/>
                  <a:pt x="40" y="230"/>
                </a:cubicBezTo>
                <a:cubicBezTo>
                  <a:pt x="40" y="132"/>
                  <a:pt x="111" y="55"/>
                  <a:pt x="200" y="55"/>
                </a:cubicBezTo>
                <a:close/>
                <a:moveTo>
                  <a:pt x="163" y="207"/>
                </a:moveTo>
                <a:cubicBezTo>
                  <a:pt x="149" y="230"/>
                  <a:pt x="158" y="250"/>
                  <a:pt x="178" y="261"/>
                </a:cubicBezTo>
                <a:cubicBezTo>
                  <a:pt x="197" y="272"/>
                  <a:pt x="218" y="270"/>
                  <a:pt x="232" y="247"/>
                </a:cubicBezTo>
                <a:cubicBezTo>
                  <a:pt x="246" y="223"/>
                  <a:pt x="333" y="9"/>
                  <a:pt x="326" y="5"/>
                </a:cubicBezTo>
                <a:cubicBezTo>
                  <a:pt x="318" y="0"/>
                  <a:pt x="177" y="183"/>
                  <a:pt x="163" y="20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394" name="Google Shape;394;p18"/>
          <p:cNvSpPr txBox="1"/>
          <p:nvPr/>
        </p:nvSpPr>
        <p:spPr>
          <a:xfrm>
            <a:off x="744698" y="3043514"/>
            <a:ext cx="3201695" cy="437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67" b="1" i="0" u="none" strike="noStrike" cap="none" dirty="0">
                <a:solidFill>
                  <a:schemeClr val="accent6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2022/5月前完成平台模型</a:t>
            </a:r>
            <a:endParaRPr sz="1867" b="1" i="0" u="none" strike="noStrike" cap="none" dirty="0">
              <a:solidFill>
                <a:schemeClr val="accent6"/>
              </a:solidFill>
              <a:latin typeface="微軟正黑體" pitchFamily="34" charset="-120"/>
              <a:ea typeface="微軟正黑體" pitchFamily="34" charset="-120"/>
              <a:cs typeface="Lato Light"/>
              <a:sym typeface="Lato Light"/>
            </a:endParaRPr>
          </a:p>
        </p:txBody>
      </p:sp>
      <p:sp>
        <p:nvSpPr>
          <p:cNvPr id="395" name="Google Shape;395;p18"/>
          <p:cNvSpPr txBox="1"/>
          <p:nvPr/>
        </p:nvSpPr>
        <p:spPr>
          <a:xfrm>
            <a:off x="750242" y="3559414"/>
            <a:ext cx="3756000" cy="249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0" i="0" u="none" strike="noStrike" cap="none" dirty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本組目標</a:t>
            </a:r>
            <a:r>
              <a:rPr lang="zh-TW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是</a:t>
            </a:r>
            <a:r>
              <a:rPr lang="zh-TW" altLang="en-US" sz="2000" dirty="0">
                <a:latin typeface="微軟正黑體" pitchFamily="34" charset="-120"/>
                <a:ea typeface="微軟正黑體" pitchFamily="34" charset="-120"/>
              </a:rPr>
              <a:t>設計</a:t>
            </a:r>
            <a:r>
              <a:rPr lang="zh-TW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出一</a:t>
            </a:r>
            <a:r>
              <a:rPr lang="zh-TW" altLang="en-US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款</a:t>
            </a:r>
            <a:r>
              <a:rPr lang="zh-TW" sz="2000" dirty="0" smtClean="0">
                <a:latin typeface="微軟正黑體" pitchFamily="34" charset="-120"/>
                <a:ea typeface="微軟正黑體" pitchFamily="34" charset="-120"/>
              </a:rPr>
              <a:t>A</a:t>
            </a:r>
            <a:r>
              <a:rPr lang="zh-TW" sz="2000" dirty="0">
                <a:latin typeface="微軟正黑體" pitchFamily="34" charset="-120"/>
                <a:ea typeface="微軟正黑體" pitchFamily="34" charset="-120"/>
              </a:rPr>
              <a:t>PP</a:t>
            </a:r>
            <a:r>
              <a:rPr lang="zh-TW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，</a:t>
            </a:r>
            <a:endParaRPr lang="en-US" altLang="zh-TW" sz="2000" b="0" i="0" u="none" strike="noStrike" cap="none" dirty="0" smtClean="0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裡面</a:t>
            </a:r>
            <a:r>
              <a:rPr lang="zh-TW" sz="2000" b="0" i="0" u="none" strike="noStrike" cap="none" dirty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包含活動平台、問卷平台，並且導入行銷方法</a:t>
            </a:r>
            <a:r>
              <a:rPr lang="zh-TW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、</a:t>
            </a:r>
            <a:r>
              <a:rPr lang="zh-TW" altLang="en-US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獎勵機制</a:t>
            </a:r>
            <a:r>
              <a:rPr lang="zh-TW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，</a:t>
            </a:r>
            <a:r>
              <a:rPr lang="zh-TW" sz="2000" b="0" i="0" u="none" strike="noStrike" cap="none" dirty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以此吸引學生去使用</a:t>
            </a:r>
            <a:r>
              <a:rPr lang="zh-TW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，</a:t>
            </a:r>
            <a:endParaRPr lang="en-US" altLang="zh-TW" sz="2000" b="0" i="0" u="none" strike="noStrike" cap="none" dirty="0" smtClean="0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0" i="0" u="none" strike="noStrike" cap="none" dirty="0" smtClean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最終</a:t>
            </a:r>
            <a:r>
              <a:rPr lang="zh-TW" sz="2000" b="0" i="0" u="none" strike="noStrike" cap="none" dirty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幫助三校師生的交流和</a:t>
            </a:r>
            <a:r>
              <a:rPr lang="zh-TW" sz="2000" dirty="0">
                <a:latin typeface="微軟正黑體" pitchFamily="34" charset="-120"/>
                <a:ea typeface="微軟正黑體" pitchFamily="34" charset="-120"/>
              </a:rPr>
              <a:t>互動、</a:t>
            </a:r>
            <a:r>
              <a:rPr lang="zh-TW" sz="2000" b="0" i="0" u="none" strike="noStrike" cap="none" dirty="0">
                <a:solidFill>
                  <a:srgbClr val="000000"/>
                </a:solidFill>
                <a:latin typeface="微軟正黑體" pitchFamily="34" charset="-120"/>
                <a:ea typeface="微軟正黑體" pitchFamily="34" charset="-120"/>
                <a:sym typeface="Arial"/>
              </a:rPr>
              <a:t>互助。</a:t>
            </a:r>
            <a:endParaRPr sz="2400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96" name="Google Shape;396;p18"/>
          <p:cNvSpPr txBox="1"/>
          <p:nvPr/>
        </p:nvSpPr>
        <p:spPr>
          <a:xfrm>
            <a:off x="8010846" y="1783450"/>
            <a:ext cx="2985253" cy="810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867" b="1" i="0" u="none" strike="noStrike" cap="none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APP</a:t>
            </a:r>
            <a:r>
              <a:rPr lang="zh-TW" sz="1867" b="1" i="0" u="none" strike="noStrike" cap="none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平台</a:t>
            </a:r>
            <a:endParaRPr sz="1867" b="1" i="0" u="none" strike="noStrike" cap="none" dirty="0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cs typeface="Lato Black"/>
              <a:sym typeface="La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1" i="0" u="none" strike="noStrike" cap="none" dirty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建立</a:t>
            </a:r>
            <a:r>
              <a:rPr lang="zh-TW" sz="1400" b="1" i="0" u="none" strike="noStrike" cap="none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出</a:t>
            </a:r>
            <a:r>
              <a:rPr lang="en-US" altLang="zh-TW" b="1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APP</a:t>
            </a:r>
            <a:r>
              <a:rPr lang="zh-TW" sz="1400" b="1" i="0" u="none" strike="noStrike" cap="none" dirty="0" smtClean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模型</a:t>
            </a:r>
            <a:r>
              <a:rPr lang="zh-TW" sz="1400" b="1" i="0" u="none" strike="noStrike" cap="none" dirty="0">
                <a:solidFill>
                  <a:schemeClr val="lt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，並且可以同時容納1000人上線。</a:t>
            </a:r>
            <a:endParaRPr sz="1400" b="1" i="0" u="none" strike="noStrike" cap="none" dirty="0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cs typeface="Lato"/>
              <a:sym typeface="Lato"/>
            </a:endParaRPr>
          </a:p>
        </p:txBody>
      </p:sp>
      <p:sp>
        <p:nvSpPr>
          <p:cNvPr id="397" name="Google Shape;397;p18"/>
          <p:cNvSpPr txBox="1"/>
          <p:nvPr/>
        </p:nvSpPr>
        <p:spPr>
          <a:xfrm>
            <a:off x="8310534" y="2894135"/>
            <a:ext cx="2985253" cy="810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67" b="1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商業模式</a:t>
            </a:r>
            <a:endParaRPr sz="1867" b="1" i="0" u="none" strike="noStrike" cap="none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cs typeface="Lato Black"/>
              <a:sym typeface="La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1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設計出行銷方法、營利模式、獎勵機制…等。</a:t>
            </a:r>
            <a:endParaRPr sz="1400" b="1" i="0" u="none" strike="noStrike" cap="none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cs typeface="Lato"/>
              <a:sym typeface="Lato"/>
            </a:endParaRPr>
          </a:p>
        </p:txBody>
      </p:sp>
      <p:sp>
        <p:nvSpPr>
          <p:cNvPr id="398" name="Google Shape;398;p18"/>
          <p:cNvSpPr txBox="1"/>
          <p:nvPr/>
        </p:nvSpPr>
        <p:spPr>
          <a:xfrm>
            <a:off x="8636000" y="4038015"/>
            <a:ext cx="3428181" cy="595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zh-TW" altLang="en-US" sz="1867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提升</a:t>
            </a:r>
            <a:r>
              <a:rPr lang="zh-TW" altLang="en-US" sz="1867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三</a:t>
            </a:r>
            <a:r>
              <a:rPr lang="zh-TW" altLang="en-US" sz="1867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校交流機會</a:t>
            </a:r>
            <a:endParaRPr lang="en-US" altLang="zh-TW" sz="1867" b="1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cs typeface="Lato Black"/>
              <a:sym typeface="Lato Black"/>
            </a:endParaRPr>
          </a:p>
          <a:p>
            <a:pPr lvl="0"/>
            <a:r>
              <a:rPr lang="en-US" altLang="zh-TW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1</a:t>
            </a:r>
            <a:r>
              <a:rPr lang="en-US" altLang="zh-TW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. </a:t>
            </a:r>
            <a:r>
              <a:rPr lang="en-US" altLang="zh-TW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 </a:t>
            </a:r>
            <a:r>
              <a:rPr lang="zh-TW" altLang="en-US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每年提升</a:t>
            </a:r>
            <a:r>
              <a:rPr lang="en-US" altLang="zh-TW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50%</a:t>
            </a:r>
            <a:r>
              <a:rPr lang="zh-TW" altLang="en-US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的活動參與人次</a:t>
            </a:r>
            <a:endParaRPr sz="1400" b="1" i="0" u="none" strike="noStrike" cap="none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cs typeface="Lato"/>
              <a:sym typeface="Lato"/>
            </a:endParaRPr>
          </a:p>
        </p:txBody>
      </p:sp>
      <p:sp>
        <p:nvSpPr>
          <p:cNvPr id="399" name="Google Shape;399;p18"/>
          <p:cNvSpPr txBox="1"/>
          <p:nvPr/>
        </p:nvSpPr>
        <p:spPr>
          <a:xfrm>
            <a:off x="9064507" y="5127041"/>
            <a:ext cx="3127500" cy="853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zh-TW" altLang="en-US" sz="1867" b="1" dirty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提升</a:t>
            </a:r>
            <a:r>
              <a:rPr lang="zh-TW" sz="1867" b="1" dirty="0" smtClean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市</a:t>
            </a:r>
            <a:r>
              <a:rPr lang="zh-TW" sz="1867" b="1" dirty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調</a:t>
            </a:r>
            <a:r>
              <a:rPr lang="zh-TW" sz="1867" b="1" i="0" u="none" strike="noStrike" cap="none" dirty="0" smtClean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 Black"/>
                <a:sym typeface="Lato Black"/>
              </a:rPr>
              <a:t>效率</a:t>
            </a:r>
            <a:endParaRPr lang="en-US" altLang="zh-TW" sz="1867" b="1" i="0" u="none" strike="noStrike" cap="none" dirty="0" smtClean="0">
              <a:solidFill>
                <a:srgbClr val="FFFFFF"/>
              </a:solidFill>
              <a:latin typeface="微軟正黑體" pitchFamily="34" charset="-120"/>
              <a:ea typeface="微軟正黑體" pitchFamily="34" charset="-120"/>
              <a:cs typeface="Lato Black"/>
              <a:sym typeface="Lato Black"/>
            </a:endParaRPr>
          </a:p>
          <a:p>
            <a:pPr lvl="0"/>
            <a:r>
              <a:rPr lang="en-US" altLang="zh-TW" b="1" dirty="0" smtClean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 Black"/>
              </a:rPr>
              <a:t>1</a:t>
            </a:r>
            <a:r>
              <a:rPr lang="en-US" altLang="zh-TW" b="1" dirty="0" smtClean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. </a:t>
            </a:r>
            <a:r>
              <a:rPr lang="zh-TW" altLang="en-US" b="1" dirty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每年提升</a:t>
            </a:r>
            <a:r>
              <a:rPr lang="en-US" altLang="zh-TW" b="1" dirty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50%</a:t>
            </a:r>
            <a:r>
              <a:rPr lang="zh-TW" altLang="en-US" b="1" dirty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的問卷發佈數量</a:t>
            </a:r>
          </a:p>
          <a:p>
            <a:pPr lvl="0">
              <a:lnSpc>
                <a:spcPct val="120000"/>
              </a:lnSpc>
            </a:pPr>
            <a:r>
              <a:rPr lang="en-US" altLang="zh-TW" b="1" dirty="0" smtClean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2. </a:t>
            </a:r>
            <a:r>
              <a:rPr lang="zh-TW" altLang="en-US" b="1" dirty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每年提升</a:t>
            </a:r>
            <a:r>
              <a:rPr lang="en-US" altLang="zh-TW" b="1" dirty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100%</a:t>
            </a:r>
            <a:r>
              <a:rPr lang="zh-TW" altLang="en-US" b="1" dirty="0">
                <a:solidFill>
                  <a:srgbClr val="FFFFFF"/>
                </a:solidFill>
                <a:latin typeface="微軟正黑體" pitchFamily="34" charset="-120"/>
                <a:ea typeface="微軟正黑體" pitchFamily="34" charset="-120"/>
                <a:cs typeface="Lato"/>
                <a:sym typeface="Lato"/>
              </a:rPr>
              <a:t>的填寫人次</a:t>
            </a:r>
            <a:endParaRPr sz="1400" b="1" i="0" u="none" strike="noStrike" cap="none" dirty="0">
              <a:solidFill>
                <a:srgbClr val="FFFFFF"/>
              </a:solidFill>
              <a:latin typeface="微軟正黑體" pitchFamily="34" charset="-120"/>
              <a:ea typeface="微軟正黑體" pitchFamily="34" charset="-120"/>
              <a:cs typeface="Lato"/>
              <a:sym typeface="Lato"/>
            </a:endParaRPr>
          </a:p>
        </p:txBody>
      </p:sp>
      <p:pic>
        <p:nvPicPr>
          <p:cNvPr id="400" name="Google Shape;400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27420" y="4761021"/>
            <a:ext cx="945731" cy="1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18"/>
          <p:cNvSpPr/>
          <p:nvPr/>
        </p:nvSpPr>
        <p:spPr>
          <a:xfrm>
            <a:off x="7870538" y="4160342"/>
            <a:ext cx="681500" cy="681500"/>
          </a:xfrm>
          <a:prstGeom prst="ellipse">
            <a:avLst/>
          </a:prstGeom>
          <a:solidFill>
            <a:srgbClr val="D7F0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402" name="Google Shape;402;p18"/>
          <p:cNvSpPr/>
          <p:nvPr/>
        </p:nvSpPr>
        <p:spPr>
          <a:xfrm>
            <a:off x="8019042" y="4327064"/>
            <a:ext cx="400593" cy="311377"/>
          </a:xfrm>
          <a:custGeom>
            <a:avLst/>
            <a:gdLst/>
            <a:ahLst/>
            <a:cxnLst/>
            <a:rect l="l" t="t" r="r" b="b"/>
            <a:pathLst>
              <a:path w="334" h="261" extrusionOk="0">
                <a:moveTo>
                  <a:pt x="329" y="204"/>
                </a:moveTo>
                <a:cubicBezTo>
                  <a:pt x="333" y="206"/>
                  <a:pt x="334" y="211"/>
                  <a:pt x="334" y="214"/>
                </a:cubicBezTo>
                <a:cubicBezTo>
                  <a:pt x="333" y="219"/>
                  <a:pt x="331" y="222"/>
                  <a:pt x="328" y="224"/>
                </a:cubicBezTo>
                <a:cubicBezTo>
                  <a:pt x="304" y="236"/>
                  <a:pt x="304" y="236"/>
                  <a:pt x="304" y="236"/>
                </a:cubicBezTo>
                <a:cubicBezTo>
                  <a:pt x="302" y="237"/>
                  <a:pt x="300" y="237"/>
                  <a:pt x="298" y="237"/>
                </a:cubicBezTo>
                <a:cubicBezTo>
                  <a:pt x="296" y="237"/>
                  <a:pt x="294" y="237"/>
                  <a:pt x="293" y="236"/>
                </a:cubicBezTo>
                <a:cubicBezTo>
                  <a:pt x="165" y="164"/>
                  <a:pt x="165" y="164"/>
                  <a:pt x="165" y="164"/>
                </a:cubicBezTo>
                <a:cubicBezTo>
                  <a:pt x="144" y="176"/>
                  <a:pt x="144" y="176"/>
                  <a:pt x="144" y="176"/>
                </a:cubicBezTo>
                <a:cubicBezTo>
                  <a:pt x="144" y="176"/>
                  <a:pt x="143" y="177"/>
                  <a:pt x="142" y="177"/>
                </a:cubicBezTo>
                <a:cubicBezTo>
                  <a:pt x="144" y="183"/>
                  <a:pt x="144" y="189"/>
                  <a:pt x="144" y="195"/>
                </a:cubicBezTo>
                <a:cubicBezTo>
                  <a:pt x="142" y="214"/>
                  <a:pt x="129" y="232"/>
                  <a:pt x="109" y="245"/>
                </a:cubicBezTo>
                <a:cubicBezTo>
                  <a:pt x="93" y="255"/>
                  <a:pt x="75" y="261"/>
                  <a:pt x="58" y="261"/>
                </a:cubicBezTo>
                <a:cubicBezTo>
                  <a:pt x="41" y="261"/>
                  <a:pt x="27" y="256"/>
                  <a:pt x="16" y="246"/>
                </a:cubicBezTo>
                <a:cubicBezTo>
                  <a:pt x="6" y="237"/>
                  <a:pt x="0" y="222"/>
                  <a:pt x="2" y="208"/>
                </a:cubicBezTo>
                <a:cubicBezTo>
                  <a:pt x="3" y="189"/>
                  <a:pt x="16" y="171"/>
                  <a:pt x="36" y="158"/>
                </a:cubicBezTo>
                <a:cubicBezTo>
                  <a:pt x="52" y="148"/>
                  <a:pt x="71" y="142"/>
                  <a:pt x="88" y="142"/>
                </a:cubicBezTo>
                <a:cubicBezTo>
                  <a:pt x="98" y="142"/>
                  <a:pt x="108" y="144"/>
                  <a:pt x="116" y="148"/>
                </a:cubicBezTo>
                <a:cubicBezTo>
                  <a:pt x="117" y="146"/>
                  <a:pt x="118" y="145"/>
                  <a:pt x="120" y="144"/>
                </a:cubicBezTo>
                <a:cubicBezTo>
                  <a:pt x="143" y="130"/>
                  <a:pt x="143" y="130"/>
                  <a:pt x="143" y="130"/>
                </a:cubicBezTo>
                <a:cubicBezTo>
                  <a:pt x="120" y="117"/>
                  <a:pt x="120" y="117"/>
                  <a:pt x="120" y="117"/>
                </a:cubicBezTo>
                <a:cubicBezTo>
                  <a:pt x="118" y="116"/>
                  <a:pt x="117" y="114"/>
                  <a:pt x="116" y="113"/>
                </a:cubicBezTo>
                <a:cubicBezTo>
                  <a:pt x="108" y="116"/>
                  <a:pt x="98" y="118"/>
                  <a:pt x="88" y="118"/>
                </a:cubicBezTo>
                <a:cubicBezTo>
                  <a:pt x="71" y="118"/>
                  <a:pt x="52" y="113"/>
                  <a:pt x="36" y="103"/>
                </a:cubicBezTo>
                <a:cubicBezTo>
                  <a:pt x="16" y="90"/>
                  <a:pt x="3" y="71"/>
                  <a:pt x="2" y="52"/>
                </a:cubicBezTo>
                <a:cubicBezTo>
                  <a:pt x="0" y="38"/>
                  <a:pt x="6" y="24"/>
                  <a:pt x="16" y="14"/>
                </a:cubicBezTo>
                <a:cubicBezTo>
                  <a:pt x="27" y="5"/>
                  <a:pt x="41" y="0"/>
                  <a:pt x="58" y="0"/>
                </a:cubicBezTo>
                <a:cubicBezTo>
                  <a:pt x="75" y="0"/>
                  <a:pt x="93" y="5"/>
                  <a:pt x="109" y="15"/>
                </a:cubicBezTo>
                <a:cubicBezTo>
                  <a:pt x="129" y="28"/>
                  <a:pt x="142" y="46"/>
                  <a:pt x="144" y="65"/>
                </a:cubicBezTo>
                <a:cubicBezTo>
                  <a:pt x="144" y="72"/>
                  <a:pt x="144" y="78"/>
                  <a:pt x="142" y="83"/>
                </a:cubicBezTo>
                <a:cubicBezTo>
                  <a:pt x="143" y="84"/>
                  <a:pt x="144" y="84"/>
                  <a:pt x="144" y="84"/>
                </a:cubicBezTo>
                <a:cubicBezTo>
                  <a:pt x="165" y="97"/>
                  <a:pt x="165" y="97"/>
                  <a:pt x="165" y="97"/>
                </a:cubicBezTo>
                <a:cubicBezTo>
                  <a:pt x="293" y="25"/>
                  <a:pt x="293" y="25"/>
                  <a:pt x="293" y="25"/>
                </a:cubicBezTo>
                <a:cubicBezTo>
                  <a:pt x="294" y="24"/>
                  <a:pt x="296" y="23"/>
                  <a:pt x="298" y="23"/>
                </a:cubicBezTo>
                <a:cubicBezTo>
                  <a:pt x="300" y="23"/>
                  <a:pt x="302" y="24"/>
                  <a:pt x="304" y="25"/>
                </a:cubicBezTo>
                <a:cubicBezTo>
                  <a:pt x="328" y="37"/>
                  <a:pt x="328" y="37"/>
                  <a:pt x="328" y="37"/>
                </a:cubicBezTo>
                <a:cubicBezTo>
                  <a:pt x="331" y="38"/>
                  <a:pt x="333" y="42"/>
                  <a:pt x="334" y="46"/>
                </a:cubicBezTo>
                <a:cubicBezTo>
                  <a:pt x="334" y="50"/>
                  <a:pt x="333" y="54"/>
                  <a:pt x="329" y="56"/>
                </a:cubicBezTo>
                <a:cubicBezTo>
                  <a:pt x="235" y="130"/>
                  <a:pt x="235" y="130"/>
                  <a:pt x="235" y="130"/>
                </a:cubicBezTo>
                <a:lnTo>
                  <a:pt x="329" y="204"/>
                </a:lnTo>
                <a:close/>
                <a:moveTo>
                  <a:pt x="93" y="40"/>
                </a:moveTo>
                <a:cubicBezTo>
                  <a:pt x="82" y="33"/>
                  <a:pt x="69" y="29"/>
                  <a:pt x="58" y="29"/>
                </a:cubicBezTo>
                <a:cubicBezTo>
                  <a:pt x="49" y="29"/>
                  <a:pt x="41" y="32"/>
                  <a:pt x="37" y="36"/>
                </a:cubicBezTo>
                <a:cubicBezTo>
                  <a:pt x="25" y="46"/>
                  <a:pt x="32" y="65"/>
                  <a:pt x="52" y="78"/>
                </a:cubicBezTo>
                <a:cubicBezTo>
                  <a:pt x="64" y="85"/>
                  <a:pt x="77" y="89"/>
                  <a:pt x="88" y="89"/>
                </a:cubicBezTo>
                <a:cubicBezTo>
                  <a:pt x="97" y="89"/>
                  <a:pt x="104" y="86"/>
                  <a:pt x="109" y="82"/>
                </a:cubicBezTo>
                <a:cubicBezTo>
                  <a:pt x="120" y="72"/>
                  <a:pt x="113" y="53"/>
                  <a:pt x="93" y="40"/>
                </a:cubicBezTo>
                <a:close/>
                <a:moveTo>
                  <a:pt x="109" y="178"/>
                </a:moveTo>
                <a:cubicBezTo>
                  <a:pt x="104" y="174"/>
                  <a:pt x="97" y="172"/>
                  <a:pt x="88" y="172"/>
                </a:cubicBezTo>
                <a:cubicBezTo>
                  <a:pt x="77" y="172"/>
                  <a:pt x="64" y="175"/>
                  <a:pt x="52" y="183"/>
                </a:cubicBezTo>
                <a:cubicBezTo>
                  <a:pt x="32" y="195"/>
                  <a:pt x="25" y="214"/>
                  <a:pt x="37" y="224"/>
                </a:cubicBezTo>
                <a:cubicBezTo>
                  <a:pt x="41" y="229"/>
                  <a:pt x="49" y="231"/>
                  <a:pt x="58" y="231"/>
                </a:cubicBezTo>
                <a:cubicBezTo>
                  <a:pt x="69" y="231"/>
                  <a:pt x="82" y="227"/>
                  <a:pt x="93" y="220"/>
                </a:cubicBezTo>
                <a:cubicBezTo>
                  <a:pt x="113" y="208"/>
                  <a:pt x="120" y="189"/>
                  <a:pt x="109" y="178"/>
                </a:cubicBezTo>
                <a:close/>
                <a:moveTo>
                  <a:pt x="186" y="154"/>
                </a:moveTo>
                <a:cubicBezTo>
                  <a:pt x="322" y="47"/>
                  <a:pt x="322" y="47"/>
                  <a:pt x="322" y="47"/>
                </a:cubicBezTo>
                <a:cubicBezTo>
                  <a:pt x="298" y="35"/>
                  <a:pt x="298" y="35"/>
                  <a:pt x="298" y="35"/>
                </a:cubicBezTo>
                <a:cubicBezTo>
                  <a:pt x="156" y="115"/>
                  <a:pt x="156" y="115"/>
                  <a:pt x="156" y="115"/>
                </a:cubicBezTo>
                <a:cubicBezTo>
                  <a:pt x="156" y="136"/>
                  <a:pt x="156" y="136"/>
                  <a:pt x="156" y="136"/>
                </a:cubicBezTo>
                <a:cubicBezTo>
                  <a:pt x="126" y="154"/>
                  <a:pt x="126" y="154"/>
                  <a:pt x="126" y="154"/>
                </a:cubicBezTo>
                <a:cubicBezTo>
                  <a:pt x="128" y="155"/>
                  <a:pt x="128" y="155"/>
                  <a:pt x="128" y="155"/>
                </a:cubicBezTo>
                <a:cubicBezTo>
                  <a:pt x="128" y="156"/>
                  <a:pt x="129" y="156"/>
                  <a:pt x="129" y="157"/>
                </a:cubicBezTo>
                <a:cubicBezTo>
                  <a:pt x="131" y="158"/>
                  <a:pt x="132" y="160"/>
                  <a:pt x="133" y="161"/>
                </a:cubicBezTo>
                <a:cubicBezTo>
                  <a:pt x="138" y="166"/>
                  <a:pt x="138" y="166"/>
                  <a:pt x="138" y="166"/>
                </a:cubicBezTo>
                <a:cubicBezTo>
                  <a:pt x="168" y="148"/>
                  <a:pt x="168" y="148"/>
                  <a:pt x="168" y="148"/>
                </a:cubicBezTo>
                <a:lnTo>
                  <a:pt x="186" y="154"/>
                </a:lnTo>
                <a:close/>
                <a:moveTo>
                  <a:pt x="144" y="117"/>
                </a:moveTo>
                <a:cubicBezTo>
                  <a:pt x="144" y="115"/>
                  <a:pt x="144" y="115"/>
                  <a:pt x="144" y="115"/>
                </a:cubicBezTo>
                <a:cubicBezTo>
                  <a:pt x="144" y="111"/>
                  <a:pt x="146" y="107"/>
                  <a:pt x="150" y="105"/>
                </a:cubicBezTo>
                <a:cubicBezTo>
                  <a:pt x="153" y="103"/>
                  <a:pt x="153" y="103"/>
                  <a:pt x="153" y="103"/>
                </a:cubicBezTo>
                <a:cubicBezTo>
                  <a:pt x="138" y="95"/>
                  <a:pt x="138" y="95"/>
                  <a:pt x="138" y="95"/>
                </a:cubicBezTo>
                <a:cubicBezTo>
                  <a:pt x="133" y="99"/>
                  <a:pt x="133" y="99"/>
                  <a:pt x="133" y="99"/>
                </a:cubicBezTo>
                <a:cubicBezTo>
                  <a:pt x="132" y="101"/>
                  <a:pt x="131" y="102"/>
                  <a:pt x="129" y="104"/>
                </a:cubicBezTo>
                <a:cubicBezTo>
                  <a:pt x="129" y="104"/>
                  <a:pt x="128" y="104"/>
                  <a:pt x="128" y="105"/>
                </a:cubicBezTo>
                <a:cubicBezTo>
                  <a:pt x="126" y="106"/>
                  <a:pt x="126" y="106"/>
                  <a:pt x="126" y="106"/>
                </a:cubicBezTo>
                <a:lnTo>
                  <a:pt x="144" y="117"/>
                </a:lnTo>
                <a:close/>
                <a:moveTo>
                  <a:pt x="192" y="130"/>
                </a:moveTo>
                <a:cubicBezTo>
                  <a:pt x="192" y="137"/>
                  <a:pt x="186" y="142"/>
                  <a:pt x="180" y="142"/>
                </a:cubicBezTo>
                <a:cubicBezTo>
                  <a:pt x="173" y="142"/>
                  <a:pt x="168" y="137"/>
                  <a:pt x="168" y="130"/>
                </a:cubicBezTo>
                <a:cubicBezTo>
                  <a:pt x="168" y="124"/>
                  <a:pt x="173" y="118"/>
                  <a:pt x="180" y="118"/>
                </a:cubicBezTo>
                <a:cubicBezTo>
                  <a:pt x="186" y="118"/>
                  <a:pt x="192" y="124"/>
                  <a:pt x="192" y="130"/>
                </a:cubicBezTo>
                <a:close/>
                <a:moveTo>
                  <a:pt x="322" y="213"/>
                </a:moveTo>
                <a:cubicBezTo>
                  <a:pt x="226" y="138"/>
                  <a:pt x="226" y="138"/>
                  <a:pt x="226" y="138"/>
                </a:cubicBezTo>
                <a:cubicBezTo>
                  <a:pt x="193" y="163"/>
                  <a:pt x="193" y="163"/>
                  <a:pt x="193" y="163"/>
                </a:cubicBezTo>
                <a:cubicBezTo>
                  <a:pt x="192" y="164"/>
                  <a:pt x="191" y="164"/>
                  <a:pt x="190" y="165"/>
                </a:cubicBezTo>
                <a:cubicBezTo>
                  <a:pt x="298" y="225"/>
                  <a:pt x="298" y="225"/>
                  <a:pt x="298" y="225"/>
                </a:cubicBezTo>
                <a:lnTo>
                  <a:pt x="322" y="2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pic>
        <p:nvPicPr>
          <p:cNvPr id="403" name="Google Shape;403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53609" y="5852557"/>
            <a:ext cx="945731" cy="1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18"/>
          <p:cNvSpPr/>
          <p:nvPr/>
        </p:nvSpPr>
        <p:spPr>
          <a:xfrm>
            <a:off x="8299045" y="5249367"/>
            <a:ext cx="681500" cy="681500"/>
          </a:xfrm>
          <a:prstGeom prst="ellipse">
            <a:avLst/>
          </a:prstGeom>
          <a:solidFill>
            <a:srgbClr val="BFE3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405" name="Google Shape;405;p18"/>
          <p:cNvSpPr/>
          <p:nvPr/>
        </p:nvSpPr>
        <p:spPr>
          <a:xfrm>
            <a:off x="8519143" y="5386918"/>
            <a:ext cx="275167" cy="412749"/>
          </a:xfrm>
          <a:custGeom>
            <a:avLst/>
            <a:gdLst/>
            <a:ahLst/>
            <a:cxnLst/>
            <a:rect l="l" t="t" r="r" b="b"/>
            <a:pathLst>
              <a:path w="190" h="285" extrusionOk="0">
                <a:moveTo>
                  <a:pt x="172" y="90"/>
                </a:moveTo>
                <a:cubicBezTo>
                  <a:pt x="172" y="157"/>
                  <a:pt x="124" y="172"/>
                  <a:pt x="93" y="182"/>
                </a:cubicBezTo>
                <a:cubicBezTo>
                  <a:pt x="63" y="191"/>
                  <a:pt x="54" y="196"/>
                  <a:pt x="54" y="214"/>
                </a:cubicBezTo>
                <a:cubicBezTo>
                  <a:pt x="54" y="219"/>
                  <a:pt x="54" y="219"/>
                  <a:pt x="54" y="219"/>
                </a:cubicBezTo>
                <a:cubicBezTo>
                  <a:pt x="64" y="225"/>
                  <a:pt x="71" y="236"/>
                  <a:pt x="71" y="249"/>
                </a:cubicBezTo>
                <a:cubicBezTo>
                  <a:pt x="71" y="269"/>
                  <a:pt x="56" y="285"/>
                  <a:pt x="36" y="285"/>
                </a:cubicBezTo>
                <a:cubicBezTo>
                  <a:pt x="16" y="285"/>
                  <a:pt x="0" y="269"/>
                  <a:pt x="0" y="249"/>
                </a:cubicBezTo>
                <a:cubicBezTo>
                  <a:pt x="0" y="236"/>
                  <a:pt x="7" y="225"/>
                  <a:pt x="18" y="219"/>
                </a:cubicBezTo>
                <a:cubicBezTo>
                  <a:pt x="18" y="66"/>
                  <a:pt x="18" y="66"/>
                  <a:pt x="18" y="66"/>
                </a:cubicBezTo>
                <a:cubicBezTo>
                  <a:pt x="7" y="60"/>
                  <a:pt x="0" y="49"/>
                  <a:pt x="0" y="36"/>
                </a:cubicBezTo>
                <a:cubicBezTo>
                  <a:pt x="0" y="16"/>
                  <a:pt x="16" y="0"/>
                  <a:pt x="36" y="0"/>
                </a:cubicBezTo>
                <a:cubicBezTo>
                  <a:pt x="56" y="0"/>
                  <a:pt x="71" y="16"/>
                  <a:pt x="71" y="36"/>
                </a:cubicBezTo>
                <a:cubicBezTo>
                  <a:pt x="71" y="49"/>
                  <a:pt x="64" y="60"/>
                  <a:pt x="54" y="66"/>
                </a:cubicBezTo>
                <a:cubicBezTo>
                  <a:pt x="54" y="159"/>
                  <a:pt x="54" y="159"/>
                  <a:pt x="54" y="159"/>
                </a:cubicBezTo>
                <a:cubicBezTo>
                  <a:pt x="63" y="154"/>
                  <a:pt x="73" y="151"/>
                  <a:pt x="82" y="148"/>
                </a:cubicBezTo>
                <a:cubicBezTo>
                  <a:pt x="117" y="137"/>
                  <a:pt x="136" y="129"/>
                  <a:pt x="137" y="90"/>
                </a:cubicBezTo>
                <a:cubicBezTo>
                  <a:pt x="126" y="84"/>
                  <a:pt x="119" y="73"/>
                  <a:pt x="119" y="59"/>
                </a:cubicBezTo>
                <a:cubicBezTo>
                  <a:pt x="119" y="40"/>
                  <a:pt x="135" y="24"/>
                  <a:pt x="155" y="24"/>
                </a:cubicBezTo>
                <a:cubicBezTo>
                  <a:pt x="174" y="24"/>
                  <a:pt x="190" y="40"/>
                  <a:pt x="190" y="59"/>
                </a:cubicBezTo>
                <a:cubicBezTo>
                  <a:pt x="190" y="73"/>
                  <a:pt x="183" y="84"/>
                  <a:pt x="172" y="90"/>
                </a:cubicBezTo>
                <a:close/>
                <a:moveTo>
                  <a:pt x="36" y="18"/>
                </a:moveTo>
                <a:cubicBezTo>
                  <a:pt x="26" y="18"/>
                  <a:pt x="18" y="26"/>
                  <a:pt x="18" y="36"/>
                </a:cubicBezTo>
                <a:cubicBezTo>
                  <a:pt x="18" y="45"/>
                  <a:pt x="26" y="53"/>
                  <a:pt x="36" y="53"/>
                </a:cubicBezTo>
                <a:cubicBezTo>
                  <a:pt x="46" y="53"/>
                  <a:pt x="54" y="45"/>
                  <a:pt x="54" y="36"/>
                </a:cubicBezTo>
                <a:cubicBezTo>
                  <a:pt x="54" y="26"/>
                  <a:pt x="46" y="18"/>
                  <a:pt x="36" y="18"/>
                </a:cubicBezTo>
                <a:close/>
                <a:moveTo>
                  <a:pt x="36" y="232"/>
                </a:moveTo>
                <a:cubicBezTo>
                  <a:pt x="26" y="232"/>
                  <a:pt x="18" y="239"/>
                  <a:pt x="18" y="249"/>
                </a:cubicBezTo>
                <a:cubicBezTo>
                  <a:pt x="18" y="259"/>
                  <a:pt x="26" y="267"/>
                  <a:pt x="36" y="267"/>
                </a:cubicBezTo>
                <a:cubicBezTo>
                  <a:pt x="46" y="267"/>
                  <a:pt x="54" y="259"/>
                  <a:pt x="54" y="249"/>
                </a:cubicBezTo>
                <a:cubicBezTo>
                  <a:pt x="54" y="239"/>
                  <a:pt x="46" y="232"/>
                  <a:pt x="36" y="232"/>
                </a:cubicBezTo>
                <a:close/>
                <a:moveTo>
                  <a:pt x="155" y="42"/>
                </a:moveTo>
                <a:cubicBezTo>
                  <a:pt x="145" y="42"/>
                  <a:pt x="137" y="50"/>
                  <a:pt x="137" y="59"/>
                </a:cubicBezTo>
                <a:cubicBezTo>
                  <a:pt x="137" y="69"/>
                  <a:pt x="145" y="77"/>
                  <a:pt x="155" y="77"/>
                </a:cubicBezTo>
                <a:cubicBezTo>
                  <a:pt x="164" y="77"/>
                  <a:pt x="172" y="69"/>
                  <a:pt x="172" y="59"/>
                </a:cubicBezTo>
                <a:cubicBezTo>
                  <a:pt x="172" y="50"/>
                  <a:pt x="164" y="42"/>
                  <a:pt x="155" y="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pic>
        <p:nvPicPr>
          <p:cNvPr id="406" name="Google Shape;406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21028" y="3625367"/>
            <a:ext cx="945731" cy="1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18"/>
          <p:cNvSpPr/>
          <p:nvPr/>
        </p:nvSpPr>
        <p:spPr>
          <a:xfrm>
            <a:off x="7545071" y="3016462"/>
            <a:ext cx="681500" cy="681500"/>
          </a:xfrm>
          <a:prstGeom prst="ellipse">
            <a:avLst/>
          </a:prstGeom>
          <a:solidFill>
            <a:srgbClr val="31843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408" name="Google Shape;408;p18"/>
          <p:cNvSpPr/>
          <p:nvPr/>
        </p:nvSpPr>
        <p:spPr>
          <a:xfrm>
            <a:off x="7704351" y="3207789"/>
            <a:ext cx="377331" cy="281913"/>
          </a:xfrm>
          <a:custGeom>
            <a:avLst/>
            <a:gdLst/>
            <a:ahLst/>
            <a:cxnLst/>
            <a:rect l="l" t="t" r="r" b="b"/>
            <a:pathLst>
              <a:path w="261" h="195" extrusionOk="0">
                <a:moveTo>
                  <a:pt x="261" y="195"/>
                </a:moveTo>
                <a:lnTo>
                  <a:pt x="0" y="195"/>
                </a:lnTo>
                <a:lnTo>
                  <a:pt x="0" y="0"/>
                </a:lnTo>
                <a:lnTo>
                  <a:pt x="17" y="0"/>
                </a:lnTo>
                <a:lnTo>
                  <a:pt x="17" y="179"/>
                </a:lnTo>
                <a:lnTo>
                  <a:pt x="261" y="179"/>
                </a:lnTo>
                <a:lnTo>
                  <a:pt x="261" y="195"/>
                </a:lnTo>
                <a:close/>
                <a:moveTo>
                  <a:pt x="82" y="163"/>
                </a:moveTo>
                <a:lnTo>
                  <a:pt x="49" y="163"/>
                </a:lnTo>
                <a:lnTo>
                  <a:pt x="49" y="98"/>
                </a:lnTo>
                <a:lnTo>
                  <a:pt x="82" y="98"/>
                </a:lnTo>
                <a:lnTo>
                  <a:pt x="82" y="163"/>
                </a:lnTo>
                <a:close/>
                <a:moveTo>
                  <a:pt x="130" y="163"/>
                </a:moveTo>
                <a:lnTo>
                  <a:pt x="98" y="163"/>
                </a:lnTo>
                <a:lnTo>
                  <a:pt x="98" y="33"/>
                </a:lnTo>
                <a:lnTo>
                  <a:pt x="130" y="33"/>
                </a:lnTo>
                <a:lnTo>
                  <a:pt x="130" y="163"/>
                </a:lnTo>
                <a:close/>
                <a:moveTo>
                  <a:pt x="179" y="163"/>
                </a:moveTo>
                <a:lnTo>
                  <a:pt x="147" y="163"/>
                </a:lnTo>
                <a:lnTo>
                  <a:pt x="147" y="65"/>
                </a:lnTo>
                <a:lnTo>
                  <a:pt x="179" y="65"/>
                </a:lnTo>
                <a:lnTo>
                  <a:pt x="179" y="163"/>
                </a:lnTo>
                <a:close/>
                <a:moveTo>
                  <a:pt x="228" y="163"/>
                </a:moveTo>
                <a:lnTo>
                  <a:pt x="196" y="163"/>
                </a:lnTo>
                <a:lnTo>
                  <a:pt x="196" y="17"/>
                </a:lnTo>
                <a:lnTo>
                  <a:pt x="228" y="17"/>
                </a:lnTo>
                <a:lnTo>
                  <a:pt x="228" y="16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pic>
        <p:nvPicPr>
          <p:cNvPr id="409" name="Google Shape;409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00828" y="2498452"/>
            <a:ext cx="945731" cy="1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18"/>
          <p:cNvSpPr/>
          <p:nvPr/>
        </p:nvSpPr>
        <p:spPr>
          <a:xfrm>
            <a:off x="7245383" y="1905777"/>
            <a:ext cx="681500" cy="681500"/>
          </a:xfrm>
          <a:prstGeom prst="ellipse">
            <a:avLst/>
          </a:prstGeom>
          <a:solidFill>
            <a:srgbClr val="B0B0B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  <p:sp>
        <p:nvSpPr>
          <p:cNvPr id="411" name="Google Shape;411;p18"/>
          <p:cNvSpPr/>
          <p:nvPr/>
        </p:nvSpPr>
        <p:spPr>
          <a:xfrm>
            <a:off x="7374664" y="2068193"/>
            <a:ext cx="398843" cy="313127"/>
          </a:xfrm>
          <a:custGeom>
            <a:avLst/>
            <a:gdLst/>
            <a:ahLst/>
            <a:cxnLst/>
            <a:rect l="l" t="t" r="r" b="b"/>
            <a:pathLst>
              <a:path w="332" h="262" extrusionOk="0">
                <a:moveTo>
                  <a:pt x="306" y="256"/>
                </a:moveTo>
                <a:cubicBezTo>
                  <a:pt x="304" y="259"/>
                  <a:pt x="300" y="262"/>
                  <a:pt x="296" y="262"/>
                </a:cubicBezTo>
                <a:cubicBezTo>
                  <a:pt x="36" y="262"/>
                  <a:pt x="36" y="262"/>
                  <a:pt x="36" y="262"/>
                </a:cubicBezTo>
                <a:cubicBezTo>
                  <a:pt x="32" y="262"/>
                  <a:pt x="28" y="259"/>
                  <a:pt x="26" y="256"/>
                </a:cubicBezTo>
                <a:cubicBezTo>
                  <a:pt x="9" y="229"/>
                  <a:pt x="0" y="198"/>
                  <a:pt x="0" y="167"/>
                </a:cubicBezTo>
                <a:cubicBezTo>
                  <a:pt x="0" y="75"/>
                  <a:pt x="74" y="0"/>
                  <a:pt x="166" y="0"/>
                </a:cubicBezTo>
                <a:cubicBezTo>
                  <a:pt x="258" y="0"/>
                  <a:pt x="332" y="75"/>
                  <a:pt x="332" y="167"/>
                </a:cubicBezTo>
                <a:cubicBezTo>
                  <a:pt x="332" y="198"/>
                  <a:pt x="323" y="229"/>
                  <a:pt x="306" y="256"/>
                </a:cubicBezTo>
                <a:close/>
                <a:moveTo>
                  <a:pt x="47" y="143"/>
                </a:moveTo>
                <a:cubicBezTo>
                  <a:pt x="34" y="143"/>
                  <a:pt x="24" y="153"/>
                  <a:pt x="24" y="167"/>
                </a:cubicBezTo>
                <a:cubicBezTo>
                  <a:pt x="24" y="180"/>
                  <a:pt x="34" y="190"/>
                  <a:pt x="47" y="190"/>
                </a:cubicBezTo>
                <a:cubicBezTo>
                  <a:pt x="61" y="190"/>
                  <a:pt x="71" y="180"/>
                  <a:pt x="71" y="167"/>
                </a:cubicBezTo>
                <a:cubicBezTo>
                  <a:pt x="71" y="153"/>
                  <a:pt x="61" y="143"/>
                  <a:pt x="47" y="143"/>
                </a:cubicBezTo>
                <a:close/>
                <a:moveTo>
                  <a:pt x="83" y="60"/>
                </a:moveTo>
                <a:cubicBezTo>
                  <a:pt x="70" y="60"/>
                  <a:pt x="59" y="70"/>
                  <a:pt x="59" y="83"/>
                </a:cubicBezTo>
                <a:cubicBezTo>
                  <a:pt x="59" y="97"/>
                  <a:pt x="70" y="107"/>
                  <a:pt x="83" y="107"/>
                </a:cubicBezTo>
                <a:cubicBezTo>
                  <a:pt x="96" y="107"/>
                  <a:pt x="107" y="97"/>
                  <a:pt x="107" y="83"/>
                </a:cubicBezTo>
                <a:cubicBezTo>
                  <a:pt x="107" y="70"/>
                  <a:pt x="96" y="60"/>
                  <a:pt x="83" y="60"/>
                </a:cubicBezTo>
                <a:close/>
                <a:moveTo>
                  <a:pt x="205" y="102"/>
                </a:moveTo>
                <a:cubicBezTo>
                  <a:pt x="206" y="95"/>
                  <a:pt x="203" y="89"/>
                  <a:pt x="196" y="87"/>
                </a:cubicBezTo>
                <a:cubicBezTo>
                  <a:pt x="190" y="86"/>
                  <a:pt x="184" y="90"/>
                  <a:pt x="182" y="96"/>
                </a:cubicBezTo>
                <a:cubicBezTo>
                  <a:pt x="163" y="167"/>
                  <a:pt x="163" y="167"/>
                  <a:pt x="163" y="167"/>
                </a:cubicBezTo>
                <a:cubicBezTo>
                  <a:pt x="148" y="168"/>
                  <a:pt x="136" y="178"/>
                  <a:pt x="132" y="193"/>
                </a:cubicBezTo>
                <a:cubicBezTo>
                  <a:pt x="127" y="212"/>
                  <a:pt x="138" y="232"/>
                  <a:pt x="157" y="237"/>
                </a:cubicBezTo>
                <a:cubicBezTo>
                  <a:pt x="176" y="242"/>
                  <a:pt x="196" y="230"/>
                  <a:pt x="201" y="211"/>
                </a:cubicBezTo>
                <a:cubicBezTo>
                  <a:pt x="204" y="196"/>
                  <a:pt x="198" y="181"/>
                  <a:pt x="186" y="173"/>
                </a:cubicBezTo>
                <a:lnTo>
                  <a:pt x="205" y="102"/>
                </a:lnTo>
                <a:close/>
                <a:moveTo>
                  <a:pt x="166" y="24"/>
                </a:moveTo>
                <a:cubicBezTo>
                  <a:pt x="153" y="24"/>
                  <a:pt x="142" y="35"/>
                  <a:pt x="142" y="48"/>
                </a:cubicBezTo>
                <a:cubicBezTo>
                  <a:pt x="142" y="61"/>
                  <a:pt x="153" y="72"/>
                  <a:pt x="166" y="72"/>
                </a:cubicBezTo>
                <a:cubicBezTo>
                  <a:pt x="179" y="72"/>
                  <a:pt x="190" y="61"/>
                  <a:pt x="190" y="48"/>
                </a:cubicBezTo>
                <a:cubicBezTo>
                  <a:pt x="190" y="35"/>
                  <a:pt x="179" y="24"/>
                  <a:pt x="166" y="24"/>
                </a:cubicBezTo>
                <a:close/>
                <a:moveTo>
                  <a:pt x="249" y="60"/>
                </a:moveTo>
                <a:cubicBezTo>
                  <a:pt x="236" y="60"/>
                  <a:pt x="225" y="70"/>
                  <a:pt x="225" y="83"/>
                </a:cubicBezTo>
                <a:cubicBezTo>
                  <a:pt x="225" y="97"/>
                  <a:pt x="236" y="107"/>
                  <a:pt x="249" y="107"/>
                </a:cubicBezTo>
                <a:cubicBezTo>
                  <a:pt x="262" y="107"/>
                  <a:pt x="273" y="97"/>
                  <a:pt x="273" y="83"/>
                </a:cubicBezTo>
                <a:cubicBezTo>
                  <a:pt x="273" y="70"/>
                  <a:pt x="262" y="60"/>
                  <a:pt x="249" y="60"/>
                </a:cubicBezTo>
                <a:close/>
                <a:moveTo>
                  <a:pt x="285" y="143"/>
                </a:moveTo>
                <a:cubicBezTo>
                  <a:pt x="272" y="143"/>
                  <a:pt x="261" y="153"/>
                  <a:pt x="261" y="167"/>
                </a:cubicBezTo>
                <a:cubicBezTo>
                  <a:pt x="261" y="180"/>
                  <a:pt x="272" y="190"/>
                  <a:pt x="285" y="190"/>
                </a:cubicBezTo>
                <a:cubicBezTo>
                  <a:pt x="298" y="190"/>
                  <a:pt x="309" y="180"/>
                  <a:pt x="309" y="167"/>
                </a:cubicBezTo>
                <a:cubicBezTo>
                  <a:pt x="309" y="153"/>
                  <a:pt x="298" y="143"/>
                  <a:pt x="285" y="14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微軟正黑體" pitchFamily="34" charset="-120"/>
              <a:ea typeface="微軟正黑體" pitchFamily="34" charset="-120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UI</a:t>
            </a:r>
            <a:r>
              <a:rPr lang="zh-TW" altLang="en-US" b="1" dirty="0" smtClean="0">
                <a:latin typeface="微軟正黑體" pitchFamily="34" charset="-120"/>
                <a:ea typeface="微軟正黑體" pitchFamily="34" charset="-120"/>
              </a:rPr>
              <a:t> 展示</a:t>
            </a:r>
            <a:endParaRPr lang="zh-TW" altLang="en-US" b="1" dirty="0"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4" name="圖片 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70" y="1630397"/>
            <a:ext cx="2360758" cy="4727274"/>
          </a:xfrm>
          <a:prstGeom prst="rect">
            <a:avLst/>
          </a:prstGeom>
        </p:spPr>
      </p:pic>
      <p:pic>
        <p:nvPicPr>
          <p:cNvPr id="5" name="圖片 4">
            <a:hlinkClick r:id="rId2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3045" y="1630397"/>
            <a:ext cx="2375252" cy="4727274"/>
          </a:xfrm>
          <a:prstGeom prst="rect">
            <a:avLst/>
          </a:prstGeom>
        </p:spPr>
      </p:pic>
      <p:pic>
        <p:nvPicPr>
          <p:cNvPr id="6" name="圖片 5">
            <a:hlinkClick r:id="rId2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38" y="1630397"/>
            <a:ext cx="2280739" cy="472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8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77333" y="2160589"/>
            <a:ext cx="9263079" cy="4594172"/>
          </a:xfrm>
        </p:spPr>
        <p:txBody>
          <a:bodyPr>
            <a:normAutofit/>
          </a:bodyPr>
          <a:lstStyle/>
          <a:p>
            <a:pPr marL="137160" indent="0">
              <a:buNone/>
            </a:pPr>
            <a:r>
              <a:rPr lang="zh-TW" altLang="en-US" sz="2400" dirty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dirty="0" smtClean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</a:rPr>
              <a:t>   活動</a:t>
            </a:r>
            <a:r>
              <a:rPr lang="zh-TW" altLang="en-US" sz="2400" dirty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</a:rPr>
              <a:t>平台</a:t>
            </a:r>
            <a:r>
              <a:rPr lang="en-US" altLang="zh-TW" sz="2400" dirty="0" smtClean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</a:rPr>
              <a:t>:</a:t>
            </a:r>
          </a:p>
          <a:p>
            <a:pPr marL="137160" indent="0">
              <a:buNone/>
            </a:pPr>
            <a:r>
              <a:rPr lang="zh-TW" altLang="en-US" sz="2400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400" dirty="0" smtClean="0">
                <a:latin typeface="微軟正黑體" pitchFamily="34" charset="-120"/>
                <a:ea typeface="微軟正黑體" pitchFamily="34" charset="-120"/>
              </a:rPr>
              <a:t>   提供使用者查詢、報名</a:t>
            </a:r>
            <a:r>
              <a:rPr lang="zh-TW" altLang="en-US" sz="2400" dirty="0">
                <a:latin typeface="微軟正黑體" pitchFamily="34" charset="-120"/>
                <a:ea typeface="微軟正黑體" pitchFamily="34" charset="-120"/>
              </a:rPr>
              <a:t>活動且交友</a:t>
            </a:r>
            <a:r>
              <a:rPr lang="zh-TW" altLang="en-US" sz="2400" dirty="0" smtClean="0">
                <a:latin typeface="微軟正黑體" pitchFamily="34" charset="-120"/>
                <a:ea typeface="微軟正黑體" pitchFamily="34" charset="-120"/>
              </a:rPr>
              <a:t>。</a:t>
            </a:r>
            <a:endParaRPr lang="en-US" altLang="zh-TW" sz="2400" dirty="0">
              <a:latin typeface="微軟正黑體" pitchFamily="34" charset="-120"/>
              <a:ea typeface="微軟正黑體" pitchFamily="34" charset="-120"/>
            </a:endParaRPr>
          </a:p>
          <a:p>
            <a:pPr marL="468000" indent="0">
              <a:buNone/>
            </a:pPr>
            <a:r>
              <a:rPr lang="zh-TW" altLang="en-US" sz="2400" dirty="0" smtClean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大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數據應用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研發設計活動</a:t>
            </a:r>
            <a:r>
              <a:rPr lang="zh-TW" altLang="en-US" sz="2400" dirty="0" smtClean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、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預測</a:t>
            </a:r>
            <a:r>
              <a:rPr lang="zh-TW" altLang="en-US" sz="2400" dirty="0" smtClean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參加人數、企業贊助</a:t>
            </a:r>
            <a:r>
              <a:rPr lang="en-US" altLang="zh-TW" sz="2400" dirty="0" smtClean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endParaRPr lang="en-US" altLang="zh-TW" sz="2400" dirty="0">
              <a:solidFill>
                <a:schemeClr val="bg1">
                  <a:lumMod val="50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810900" indent="-342900"/>
            <a:r>
              <a:rPr lang="zh-TW" altLang="en-US" sz="2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可以</a:t>
            </a:r>
            <a:r>
              <a:rPr lang="zh-TW" altLang="en-US" sz="24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統計分析學生活動參與的類型、數量，了解市場需求、趨勢，作為取得活動贊助、社團活動設計、學校資源分配的參考依據</a:t>
            </a:r>
            <a:r>
              <a:rPr lang="zh-TW" altLang="en-US" sz="2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。</a:t>
            </a:r>
            <a:endParaRPr lang="en-US" altLang="zh-TW" sz="2400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6" name="Google Shape;416;g106e9c3596a_0_4"/>
          <p:cNvSpPr txBox="1">
            <a:spLocks/>
          </p:cNvSpPr>
          <p:nvPr/>
        </p:nvSpPr>
        <p:spPr>
          <a:xfrm>
            <a:off x="1080000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2"/>
              </a:buClr>
              <a:buSzPts val="3600"/>
            </a:pPr>
            <a:r>
              <a:rPr lang="zh-TW" altLang="en-US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本組之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創新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大數據應用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endParaRPr lang="zh-TW" altLang="en-US"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373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77333" y="2160589"/>
            <a:ext cx="9263079" cy="4594172"/>
          </a:xfrm>
        </p:spPr>
        <p:txBody>
          <a:bodyPr>
            <a:normAutofit/>
          </a:bodyPr>
          <a:lstStyle/>
          <a:p>
            <a:pPr marL="468000" indent="0">
              <a:buNone/>
            </a:pPr>
            <a:r>
              <a:rPr lang="zh-TW" altLang="en-US" sz="2400" dirty="0" smtClean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</a:rPr>
              <a:t>問卷平台</a:t>
            </a:r>
            <a:r>
              <a:rPr lang="en-US" altLang="zh-TW" sz="2400" dirty="0" smtClean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</a:rPr>
              <a:t>:</a:t>
            </a:r>
          </a:p>
          <a:p>
            <a:pPr marL="468000" indent="0">
              <a:buNone/>
            </a:pPr>
            <a:r>
              <a:rPr lang="zh-TW" altLang="en-US" sz="2400" dirty="0" smtClean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大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數據應用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dirty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歷年問卷資料庫數據之蒐集、分析、預測模型建立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pPr marL="810900" indent="-342900"/>
            <a:r>
              <a:rPr lang="zh-TW" altLang="en-US" sz="2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題目</a:t>
            </a:r>
            <a:r>
              <a:rPr lang="zh-TW" altLang="en-US" sz="24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屬性、市調結果，供問卷設計者參考運用。</a:t>
            </a:r>
          </a:p>
          <a:p>
            <a:pPr marL="810900" indent="-342900"/>
            <a:r>
              <a:rPr lang="zh-TW" altLang="en-US" sz="2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問卷</a:t>
            </a:r>
            <a:r>
              <a:rPr lang="zh-TW" altLang="en-US" sz="24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者設計之</a:t>
            </a:r>
            <a:r>
              <a:rPr lang="zh-TW" altLang="en-US" sz="2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題目</a:t>
            </a:r>
            <a:r>
              <a:rPr lang="zh-TW" altLang="en-US" sz="24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，可以比對</a:t>
            </a:r>
            <a:r>
              <a:rPr lang="zh-TW" altLang="en-US" sz="2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資料庫</a:t>
            </a:r>
            <a:r>
              <a:rPr lang="zh-TW" altLang="en-US" sz="2400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類似之題目，預測結果</a:t>
            </a:r>
            <a:r>
              <a:rPr lang="zh-TW" altLang="en-US" sz="2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。</a:t>
            </a:r>
            <a:endParaRPr lang="en-US" altLang="zh-TW" sz="2400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810900" indent="-342900"/>
            <a:r>
              <a:rPr lang="zh-TW" altLang="en-US" sz="2400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學校可以更加了解學生狀況。</a:t>
            </a:r>
            <a:endParaRPr lang="en-US" altLang="zh-TW" sz="2400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6" name="Google Shape;416;g106e9c3596a_0_4"/>
          <p:cNvSpPr txBox="1">
            <a:spLocks/>
          </p:cNvSpPr>
          <p:nvPr/>
        </p:nvSpPr>
        <p:spPr>
          <a:xfrm>
            <a:off x="1080000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2"/>
              </a:buClr>
              <a:buSzPts val="3600"/>
            </a:pPr>
            <a:r>
              <a:rPr lang="zh-TW" altLang="en-US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本組之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創新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大數據應用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endParaRPr lang="zh-TW" altLang="en-US"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3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96f06a6f8_0_5"/>
          <p:cNvSpPr txBox="1">
            <a:spLocks noGrp="1"/>
          </p:cNvSpPr>
          <p:nvPr>
            <p:ph type="title"/>
          </p:nvPr>
        </p:nvSpPr>
        <p:spPr>
          <a:xfrm>
            <a:off x="10800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</a:pP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專題</a:t>
            </a: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緣起</a:t>
            </a:r>
            <a:r>
              <a:rPr lang="en-US" alt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1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/2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62" name="Google Shape;162;g1096f06a6f8_0_5"/>
          <p:cNvSpPr txBox="1">
            <a:spLocks noGrp="1"/>
          </p:cNvSpPr>
          <p:nvPr>
            <p:ph type="body" idx="1"/>
          </p:nvPr>
        </p:nvSpPr>
        <p:spPr>
          <a:xfrm>
            <a:off x="1252549" y="1987200"/>
            <a:ext cx="8084881" cy="4491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因上課</a:t>
            </a:r>
            <a:r>
              <a:rPr lang="zh-TW" altLang="en-US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地點的侷限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，三校學生在學習及生活層面互相交流，仍有極大的發展空間。如果能將各校的生活圈</a:t>
            </a:r>
            <a:r>
              <a:rPr lang="zh-TW" altLang="en-US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拓展成三校共同生活圈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，甚至於</a:t>
            </a:r>
            <a:r>
              <a:rPr lang="zh-TW" altLang="en-US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衍生成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校友的生活圈，則對於大家的生活體驗、課業學習、未來人生規劃都會有更豐富的</a:t>
            </a:r>
            <a:r>
              <a:rPr lang="zh-TW" altLang="en-US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加乘效益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。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31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06e9c3596a_0_4"/>
          <p:cNvSpPr txBox="1">
            <a:spLocks noGrp="1"/>
          </p:cNvSpPr>
          <p:nvPr>
            <p:ph type="title"/>
          </p:nvPr>
        </p:nvSpPr>
        <p:spPr>
          <a:xfrm>
            <a:off x="1080000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時程發展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aphicFrame>
        <p:nvGraphicFramePr>
          <p:cNvPr id="417" name="Google Shape;417;g106e9c3596a_0_4"/>
          <p:cNvGraphicFramePr/>
          <p:nvPr>
            <p:extLst>
              <p:ext uri="{D42A27DB-BD31-4B8C-83A1-F6EECF244321}">
                <p14:modId xmlns:p14="http://schemas.microsoft.com/office/powerpoint/2010/main" val="321776851"/>
              </p:ext>
            </p:extLst>
          </p:nvPr>
        </p:nvGraphicFramePr>
        <p:xfrm>
          <a:off x="769772" y="2340853"/>
          <a:ext cx="10256725" cy="3792010"/>
        </p:xfrm>
        <a:graphic>
          <a:graphicData uri="http://schemas.openxmlformats.org/drawingml/2006/table">
            <a:tbl>
              <a:tblPr firstRow="1" bandRow="1">
                <a:noFill/>
                <a:tableStyleId>{CDAD9DB1-72A9-4FB7-BCAF-C6E853781962}</a:tableStyleId>
              </a:tblPr>
              <a:tblGrid>
                <a:gridCol w="2267225"/>
                <a:gridCol w="1223675"/>
                <a:gridCol w="1250600"/>
                <a:gridCol w="1207750"/>
                <a:gridCol w="1308625"/>
                <a:gridCol w="1111950"/>
                <a:gridCol w="997750"/>
                <a:gridCol w="889150"/>
              </a:tblGrid>
              <a:tr h="914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 dirty="0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                                 時間</a:t>
                      </a:r>
                      <a:endParaRPr sz="1800" b="1" dirty="0">
                        <a:solidFill>
                          <a:schemeClr val="tx1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 dirty="0" smtClean="0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項目</a:t>
                      </a:r>
                      <a:endParaRPr sz="1800" b="1" dirty="0">
                        <a:solidFill>
                          <a:schemeClr val="tx1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800" b="1" dirty="0" smtClean="0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3~</a:t>
                      </a:r>
                      <a:r>
                        <a:rPr lang="zh-TW" sz="1800" b="1" dirty="0" smtClean="0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6月</a:t>
                      </a:r>
                      <a:endParaRPr sz="1800" b="1" dirty="0">
                        <a:solidFill>
                          <a:schemeClr val="tx1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 dirty="0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7、8月</a:t>
                      </a:r>
                      <a:endParaRPr sz="1800" b="1" dirty="0">
                        <a:solidFill>
                          <a:schemeClr val="tx1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zh-TW" sz="1800" b="1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9、10月</a:t>
                      </a:r>
                      <a:endParaRPr b="1">
                        <a:solidFill>
                          <a:schemeClr val="tx1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zh-TW" sz="1800" b="1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11、12月</a:t>
                      </a:r>
                      <a:endParaRPr b="1">
                        <a:solidFill>
                          <a:schemeClr val="tx1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 dirty="0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1、2月</a:t>
                      </a:r>
                      <a:endParaRPr b="1" dirty="0">
                        <a:solidFill>
                          <a:schemeClr val="tx1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zh-TW" sz="1800" b="1" dirty="0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3、4月</a:t>
                      </a:r>
                      <a:endParaRPr b="1" dirty="0">
                        <a:solidFill>
                          <a:schemeClr val="tx1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 dirty="0">
                          <a:solidFill>
                            <a:schemeClr val="tx1"/>
                          </a:solidFill>
                          <a:latin typeface="微軟正黑體" pitchFamily="34" charset="-120"/>
                          <a:ea typeface="微軟正黑體" pitchFamily="34" charset="-120"/>
                        </a:rPr>
                        <a:t>5月</a:t>
                      </a:r>
                      <a:endParaRPr sz="1800" b="1" dirty="0">
                        <a:solidFill>
                          <a:schemeClr val="tx1"/>
                        </a:solidFill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8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>
                          <a:latin typeface="微軟正黑體" pitchFamily="34" charset="-120"/>
                          <a:ea typeface="微軟正黑體" pitchFamily="34" charset="-120"/>
                        </a:rPr>
                        <a:t>專題發想、收斂 </a:t>
                      </a: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40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>
                          <a:latin typeface="微軟正黑體" pitchFamily="34" charset="-120"/>
                          <a:ea typeface="微軟正黑體" pitchFamily="34" charset="-120"/>
                        </a:rPr>
                        <a:t>市場調查及分析</a:t>
                      </a:r>
                      <a:endParaRPr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40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>
                          <a:latin typeface="微軟正黑體" pitchFamily="34" charset="-120"/>
                          <a:ea typeface="微軟正黑體" pitchFamily="34" charset="-120"/>
                        </a:rPr>
                        <a:t>系統分析與設計、建UI模型</a:t>
                      </a: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40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>
                          <a:latin typeface="微軟正黑體" pitchFamily="34" charset="-120"/>
                          <a:ea typeface="微軟正黑體" pitchFamily="34" charset="-120"/>
                        </a:rPr>
                        <a:t>撰寫程式碼、美工</a:t>
                      </a: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8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b="1">
                          <a:latin typeface="微軟正黑體" pitchFamily="34" charset="-120"/>
                          <a:ea typeface="微軟正黑體" pitchFamily="34" charset="-120"/>
                        </a:rPr>
                        <a:t>偵錯及優化</a:t>
                      </a: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cxnSp>
        <p:nvCxnSpPr>
          <p:cNvPr id="418" name="Google Shape;418;g106e9c3596a_0_4"/>
          <p:cNvCxnSpPr/>
          <p:nvPr/>
        </p:nvCxnSpPr>
        <p:spPr>
          <a:xfrm>
            <a:off x="4260684" y="4047455"/>
            <a:ext cx="1296000" cy="0"/>
          </a:xfrm>
          <a:prstGeom prst="straightConnector1">
            <a:avLst/>
          </a:prstGeom>
          <a:noFill/>
          <a:ln w="28575" cap="rnd" cmpd="sng">
            <a:solidFill>
              <a:schemeClr val="accent3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5400" dir="5400000" rotWithShape="0">
              <a:srgbClr val="000000">
                <a:alpha val="44710"/>
              </a:srgbClr>
            </a:outerShdw>
          </a:effectLst>
        </p:spPr>
      </p:cxnSp>
      <p:cxnSp>
        <p:nvCxnSpPr>
          <p:cNvPr id="419" name="Google Shape;419;g106e9c3596a_0_4"/>
          <p:cNvCxnSpPr/>
          <p:nvPr/>
        </p:nvCxnSpPr>
        <p:spPr>
          <a:xfrm>
            <a:off x="4735845" y="4682167"/>
            <a:ext cx="1501200" cy="12000"/>
          </a:xfrm>
          <a:prstGeom prst="straightConnector1">
            <a:avLst/>
          </a:prstGeom>
          <a:noFill/>
          <a:ln w="28575" cap="rnd" cmpd="sng">
            <a:solidFill>
              <a:schemeClr val="accent3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5400" dir="5400000" rotWithShape="0">
              <a:srgbClr val="000000">
                <a:alpha val="44710"/>
              </a:srgbClr>
            </a:outerShdw>
          </a:effectLst>
        </p:spPr>
      </p:cxnSp>
      <p:cxnSp>
        <p:nvCxnSpPr>
          <p:cNvPr id="420" name="Google Shape;420;g106e9c3596a_0_4"/>
          <p:cNvCxnSpPr/>
          <p:nvPr/>
        </p:nvCxnSpPr>
        <p:spPr>
          <a:xfrm>
            <a:off x="6237034" y="5333085"/>
            <a:ext cx="2902575" cy="18684"/>
          </a:xfrm>
          <a:prstGeom prst="straightConnector1">
            <a:avLst/>
          </a:prstGeom>
          <a:noFill/>
          <a:ln w="28575" cap="rnd" cmpd="sng">
            <a:solidFill>
              <a:schemeClr val="accent3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5400" dir="5400000" rotWithShape="0">
              <a:srgbClr val="000000">
                <a:alpha val="44710"/>
              </a:srgbClr>
            </a:outerShdw>
          </a:effectLst>
        </p:spPr>
      </p:cxnSp>
      <p:cxnSp>
        <p:nvCxnSpPr>
          <p:cNvPr id="421" name="Google Shape;421;g106e9c3596a_0_4"/>
          <p:cNvCxnSpPr/>
          <p:nvPr/>
        </p:nvCxnSpPr>
        <p:spPr>
          <a:xfrm rot="10800000" flipH="1">
            <a:off x="3037009" y="3470605"/>
            <a:ext cx="1189800" cy="1200"/>
          </a:xfrm>
          <a:prstGeom prst="straightConnector1">
            <a:avLst/>
          </a:prstGeom>
          <a:noFill/>
          <a:ln w="28575" cap="rnd" cmpd="sng">
            <a:solidFill>
              <a:schemeClr val="accent3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5400" dir="5400000" rotWithShape="0">
              <a:srgbClr val="000000">
                <a:alpha val="44710"/>
              </a:srgbClr>
            </a:outerShdw>
          </a:effectLst>
        </p:spPr>
      </p:cxnSp>
      <p:cxnSp>
        <p:nvCxnSpPr>
          <p:cNvPr id="422" name="Google Shape;422;g106e9c3596a_0_4"/>
          <p:cNvCxnSpPr/>
          <p:nvPr/>
        </p:nvCxnSpPr>
        <p:spPr>
          <a:xfrm>
            <a:off x="9139609" y="5889380"/>
            <a:ext cx="1866900" cy="15300"/>
          </a:xfrm>
          <a:prstGeom prst="straightConnector1">
            <a:avLst/>
          </a:prstGeom>
          <a:noFill/>
          <a:ln w="28575" cap="rnd" cmpd="sng">
            <a:solidFill>
              <a:schemeClr val="accent3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5400" dir="5400000" rotWithShape="0">
              <a:srgbClr val="000000">
                <a:alpha val="4471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8" name="Google Shape;428;g104c7232a69_0_0"/>
          <p:cNvGraphicFramePr/>
          <p:nvPr>
            <p:extLst>
              <p:ext uri="{D42A27DB-BD31-4B8C-83A1-F6EECF244321}">
                <p14:modId xmlns:p14="http://schemas.microsoft.com/office/powerpoint/2010/main" val="1440671196"/>
              </p:ext>
            </p:extLst>
          </p:nvPr>
        </p:nvGraphicFramePr>
        <p:xfrm>
          <a:off x="1844984" y="4209709"/>
          <a:ext cx="6823725" cy="1371510"/>
        </p:xfrm>
        <a:graphic>
          <a:graphicData uri="http://schemas.openxmlformats.org/drawingml/2006/table">
            <a:tbl>
              <a:tblPr>
                <a:noFill/>
                <a:tableStyleId>{A48CBA49-3DF1-4100-A1C5-2D35D259A128}</a:tableStyleId>
              </a:tblPr>
              <a:tblGrid>
                <a:gridCol w="1477875"/>
                <a:gridCol w="2691750"/>
                <a:gridCol w="2654100"/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  <a:tabLst/>
                        <a:defRPr/>
                      </a:pPr>
                      <a:r>
                        <a:rPr lang="zh-TW" altLang="en-US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開發程式</a:t>
                      </a:r>
                    </a:p>
                  </a:txBody>
                  <a:tcPr marL="91425" marR="91425" marT="91425" marB="91425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前端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Java(Android Studio)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>
                    <a:lnR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>
                          <a:latin typeface="微軟正黑體" pitchFamily="34" charset="-120"/>
                          <a:ea typeface="微軟正黑體" pitchFamily="34" charset="-120"/>
                        </a:rPr>
                        <a:t>後端</a:t>
                      </a: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>
                    <a:lnL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Java</a:t>
                      </a:r>
                      <a:r>
                        <a:rPr lang="zh-TW" altLang="en-US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 </a:t>
                      </a:r>
                      <a:r>
                        <a:rPr lang="en-US" alt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+</a:t>
                      </a:r>
                      <a:r>
                        <a:rPr lang="zh-TW" altLang="en-US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 </a:t>
                      </a:r>
                      <a:r>
                        <a:rPr lang="zh-TW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(spring </a:t>
                      </a: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boot)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>
                    <a:lnL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endParaRPr sz="180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後端測試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>
                    <a:lnT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postman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>
                    <a:lnT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</a:tr>
            </a:tbl>
          </a:graphicData>
        </a:graphic>
      </p:graphicFrame>
      <p:sp>
        <p:nvSpPr>
          <p:cNvPr id="6" name="Google Shape;416;g106e9c3596a_0_4"/>
          <p:cNvSpPr txBox="1">
            <a:spLocks/>
          </p:cNvSpPr>
          <p:nvPr/>
        </p:nvSpPr>
        <p:spPr>
          <a:xfrm>
            <a:off x="1080000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2"/>
              </a:buClr>
              <a:buSzPts val="3600"/>
            </a:pPr>
            <a:r>
              <a:rPr lang="zh-TW" altLang="en-US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開發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方法、</a:t>
            </a:r>
            <a:r>
              <a:rPr lang="zh-TW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軟硬</a:t>
            </a:r>
            <a:r>
              <a:rPr lang="zh-TW" alt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體選擇</a:t>
            </a:r>
            <a:endParaRPr lang="zh-TW" altLang="en-US"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4239768"/>
              </p:ext>
            </p:extLst>
          </p:nvPr>
        </p:nvGraphicFramePr>
        <p:xfrm>
          <a:off x="2583921" y="2377526"/>
          <a:ext cx="5345850" cy="914340"/>
        </p:xfrm>
        <a:graphic>
          <a:graphicData uri="http://schemas.openxmlformats.org/drawingml/2006/table">
            <a:tbl>
              <a:tblPr>
                <a:noFill/>
                <a:tableStyleId>{A48CBA49-3DF1-4100-A1C5-2D35D259A128}</a:tableStyleId>
              </a:tblPr>
              <a:tblGrid>
                <a:gridCol w="2691750"/>
                <a:gridCol w="2654100"/>
              </a:tblGrid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altLang="en-US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開發方法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  <a:tabLst/>
                        <a:defRPr/>
                      </a:pPr>
                      <a:r>
                        <a:rPr lang="zh-TW" altLang="en-US" sz="1800" dirty="0" smtClean="0">
                          <a:latin typeface="微軟正黑體" pitchFamily="34" charset="-120"/>
                          <a:ea typeface="微軟正黑體" pitchFamily="34" charset="-120"/>
                        </a:rPr>
                        <a:t>瀑布式開發</a:t>
                      </a:r>
                    </a:p>
                  </a:txBody>
                  <a:tcPr marL="91425" marR="91425" marT="91425" marB="91425" anchor="ctr"/>
                </a:tc>
              </a:tr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</a:pPr>
                      <a:r>
                        <a:rPr lang="zh-TW" sz="1800" dirty="0">
                          <a:latin typeface="微軟正黑體" pitchFamily="34" charset="-120"/>
                          <a:ea typeface="微軟正黑體" pitchFamily="34" charset="-120"/>
                        </a:rPr>
                        <a:t>資料庫</a:t>
                      </a:r>
                      <a:endParaRPr sz="1800" dirty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 anchor="ctr">
                    <a:lnL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rebuchet MS"/>
                        <a:buNone/>
                        <a:tabLst/>
                        <a:defRPr/>
                      </a:pPr>
                      <a:r>
                        <a:rPr lang="en-US" altLang="zh-TW" sz="1800" dirty="0" err="1" smtClean="0">
                          <a:latin typeface="微軟正黑體" pitchFamily="34" charset="-120"/>
                          <a:ea typeface="微軟正黑體" pitchFamily="34" charset="-120"/>
                        </a:rPr>
                        <a:t>MariaDB</a:t>
                      </a:r>
                      <a:endParaRPr lang="en-US" altLang="zh-TW" sz="1800" dirty="0" smtClean="0">
                        <a:latin typeface="微軟正黑體" pitchFamily="34" charset="-120"/>
                        <a:ea typeface="微軟正黑體" pitchFamily="34" charset="-120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47" y="2293525"/>
            <a:ext cx="10956099" cy="3806059"/>
          </a:xfrm>
          <a:prstGeom prst="rect">
            <a:avLst/>
          </a:prstGeom>
        </p:spPr>
      </p:pic>
      <p:sp>
        <p:nvSpPr>
          <p:cNvPr id="5" name="Google Shape;416;g106e9c3596a_0_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系統架構圖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7150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f5b9ee5f2c_0_0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ts val="1530"/>
              <a:buChar char="⚫"/>
            </a:pPr>
            <a:endParaRPr lang="en-US" altLang="zh-TW" b="1" dirty="0" smtClean="0">
              <a:latin typeface="微軟正黑體" pitchFamily="34" charset="-120"/>
              <a:ea typeface="微軟正黑體" pitchFamily="34" charset="-120"/>
              <a:hlinkClick r:id="rId3"/>
            </a:endParaRPr>
          </a:p>
          <a:p>
            <a:pPr indent="-325755">
              <a:spcBef>
                <a:spcPts val="0"/>
              </a:spcBef>
              <a:buSzPts val="1530"/>
              <a:buFont typeface="Noto Sans Symbols"/>
              <a:buChar char="⚫"/>
            </a:pPr>
            <a:r>
              <a:rPr lang="en-US" altLang="zh-TW" b="1" dirty="0" err="1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  <a:hlinkClick r:id="rId4"/>
              </a:rPr>
              <a:t>Figma</a:t>
            </a:r>
            <a:r>
              <a:rPr lang="en-US" altLang="zh-TW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  <a:hlinkClick r:id="rId4"/>
              </a:rPr>
              <a:t> UI </a:t>
            </a:r>
            <a:r>
              <a:rPr lang="zh-TW" altLang="en-US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  <a:hlinkClick r:id="rId4"/>
              </a:rPr>
              <a:t>模型</a:t>
            </a:r>
            <a:endParaRPr lang="zh-TW" altLang="en-US" b="1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ts val="1530"/>
              <a:buChar char="⚫"/>
            </a:pPr>
            <a:endParaRPr lang="en-US" altLang="zh-TW" b="1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  <a:hlinkClick r:id="rId3"/>
            </a:endParaRPr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ts val="1530"/>
              <a:buChar char="⚫"/>
            </a:pPr>
            <a:r>
              <a:rPr lang="zh-TW" altLang="en-US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hlinkClick r:id="rId3"/>
              </a:rPr>
              <a:t>系統</a:t>
            </a:r>
            <a:r>
              <a:rPr lang="zh-TW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hlinkClick r:id="rId3"/>
              </a:rPr>
              <a:t>流程圖</a:t>
            </a:r>
            <a:endParaRPr lang="en-US" altLang="zh-TW" b="1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ts val="1530"/>
              <a:buChar char="⚫"/>
            </a:pPr>
            <a:endParaRPr lang="en-US" b="1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indent="-325755">
              <a:spcBef>
                <a:spcPts val="0"/>
              </a:spcBef>
              <a:buSzPts val="1530"/>
              <a:buFont typeface="Noto Sans Symbols"/>
              <a:buChar char="⚫"/>
            </a:pPr>
            <a:r>
              <a:rPr lang="zh-TW" altLang="en-US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  <a:hlinkClick r:id="rId5"/>
              </a:rPr>
              <a:t>系統功能圖</a:t>
            </a:r>
            <a:endParaRPr lang="zh-TW" altLang="en-US" b="1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SzPts val="1530"/>
              <a:buNone/>
            </a:pPr>
            <a:endParaRPr b="1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ts val="1530"/>
              <a:buChar char="⚫"/>
            </a:pPr>
            <a:r>
              <a:rPr lang="zh-TW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hlinkClick r:id="rId6"/>
              </a:rPr>
              <a:t>Scquence diagram 時序</a:t>
            </a:r>
            <a:r>
              <a:rPr lang="zh-TW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hlinkClick r:id="rId6"/>
              </a:rPr>
              <a:t>圖</a:t>
            </a:r>
            <a:endParaRPr lang="en-US" altLang="zh-TW" b="1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ts val="1530"/>
              <a:buChar char="⚫"/>
            </a:pPr>
            <a:endParaRPr lang="en-US" altLang="zh-TW" b="1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ts val="1530"/>
              <a:buChar char="⚫"/>
            </a:pPr>
            <a:r>
              <a:rPr lang="en-US" altLang="zh-TW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hlinkClick r:id="rId7"/>
              </a:rPr>
              <a:t>WBS</a:t>
            </a:r>
            <a:endParaRPr lang="en-US" altLang="zh-TW" b="1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ts val="1530"/>
              <a:buChar char="⚫"/>
            </a:pPr>
            <a:endParaRPr lang="en-US" b="1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SzPts val="1530"/>
              <a:buNone/>
            </a:pPr>
            <a:endParaRPr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5" name="Google Shape;416;g106e9c3596a_0_4"/>
          <p:cNvSpPr txBox="1">
            <a:spLocks/>
          </p:cNvSpPr>
          <p:nvPr/>
        </p:nvSpPr>
        <p:spPr>
          <a:xfrm>
            <a:off x="1080000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2"/>
              </a:buClr>
              <a:buSzPts val="3600"/>
            </a:pP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附件</a:t>
            </a:r>
            <a:endParaRPr lang="zh-TW" altLang="en-US"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f5b9ee5f2c_0_5"/>
          <p:cNvSpPr txBox="1">
            <a:spLocks noGrp="1"/>
          </p:cNvSpPr>
          <p:nvPr>
            <p:ph type="body" idx="1"/>
          </p:nvPr>
        </p:nvSpPr>
        <p:spPr>
          <a:xfrm>
            <a:off x="1080132" y="1706213"/>
            <a:ext cx="8596668" cy="3753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-133985" algn="l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r>
              <a:rPr lang="zh-TW" sz="2400" dirty="0">
                <a:latin typeface="微軟正黑體" pitchFamily="34" charset="-120"/>
                <a:ea typeface="微軟正黑體" pitchFamily="34" charset="-120"/>
              </a:rPr>
              <a:t>台灣大學系統-活動平台APP開發完畢後，我們會做一個市</a:t>
            </a:r>
            <a:r>
              <a:rPr lang="zh-TW" sz="2400" dirty="0" smtClean="0">
                <a:latin typeface="微軟正黑體" pitchFamily="34" charset="-120"/>
                <a:ea typeface="微軟正黑體" pitchFamily="34" charset="-120"/>
              </a:rPr>
              <a:t>調看看</a:t>
            </a:r>
            <a:r>
              <a:rPr lang="zh-TW" sz="2400" dirty="0">
                <a:latin typeface="微軟正黑體" pitchFamily="34" charset="-120"/>
                <a:ea typeface="微軟正黑體" pitchFamily="34" charset="-120"/>
              </a:rPr>
              <a:t>是否被三校師生(市場)接受，如果調查結果是正面的，我們有以下兩種發展可能</a:t>
            </a:r>
            <a:endParaRPr sz="2400" dirty="0">
              <a:latin typeface="微軟正黑體" pitchFamily="34" charset="-120"/>
              <a:ea typeface="微軟正黑體" pitchFamily="34" charset="-120"/>
            </a:endParaRPr>
          </a:p>
          <a:p>
            <a:pPr marL="274320" lvl="0" indent="-133985" algn="l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endParaRPr sz="2400" dirty="0">
              <a:latin typeface="微軟正黑體" pitchFamily="34" charset="-120"/>
              <a:ea typeface="微軟正黑體" pitchFamily="34" charset="-120"/>
            </a:endParaRPr>
          </a:p>
          <a:p>
            <a:pPr marL="274320" lvl="0" indent="-133985" algn="l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r>
              <a:rPr lang="zh-TW" sz="2400" dirty="0">
                <a:latin typeface="微軟正黑體" pitchFamily="34" charset="-120"/>
                <a:ea typeface="微軟正黑體" pitchFamily="34" charset="-120"/>
              </a:rPr>
              <a:t>1.商業化</a:t>
            </a:r>
            <a:endParaRPr sz="2400" dirty="0">
              <a:latin typeface="微軟正黑體" pitchFamily="34" charset="-120"/>
              <a:ea typeface="微軟正黑體" pitchFamily="34" charset="-120"/>
            </a:endParaRPr>
          </a:p>
          <a:p>
            <a:pPr marL="274320" lvl="0" indent="-133985" algn="l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r>
              <a:rPr lang="zh-TW" sz="2400" dirty="0">
                <a:latin typeface="微軟正黑體" pitchFamily="34" charset="-120"/>
                <a:ea typeface="微軟正黑體" pitchFamily="34" charset="-120"/>
              </a:rPr>
              <a:t>如果能找出獲利模式，將尋求三校或創投注資，進行商業化。</a:t>
            </a:r>
            <a:endParaRPr sz="2400" dirty="0">
              <a:latin typeface="微軟正黑體" pitchFamily="34" charset="-120"/>
              <a:ea typeface="微軟正黑體" pitchFamily="34" charset="-120"/>
            </a:endParaRPr>
          </a:p>
          <a:p>
            <a:pPr marL="274320" lvl="0" indent="-133985" algn="l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r>
              <a:rPr lang="zh-TW" sz="2400" dirty="0">
                <a:latin typeface="微軟正黑體" pitchFamily="34" charset="-120"/>
                <a:ea typeface="微軟正黑體" pitchFamily="34" charset="-120"/>
              </a:rPr>
              <a:t>2.公益使用</a:t>
            </a:r>
            <a:endParaRPr sz="2400" dirty="0">
              <a:latin typeface="微軟正黑體" pitchFamily="34" charset="-120"/>
              <a:ea typeface="微軟正黑體" pitchFamily="34" charset="-120"/>
            </a:endParaRPr>
          </a:p>
          <a:p>
            <a:pPr marL="274320" lvl="0" indent="-133985" algn="l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r>
              <a:rPr lang="zh-TW" sz="2400" dirty="0">
                <a:latin typeface="微軟正黑體" pitchFamily="34" charset="-120"/>
                <a:ea typeface="微軟正黑體" pitchFamily="34" charset="-120"/>
              </a:rPr>
              <a:t>提供給三校聯盟開發，作為校方資訊應用系統的一部分</a:t>
            </a:r>
            <a:r>
              <a:rPr lang="zh-TW" sz="2400" dirty="0" smtClean="0">
                <a:latin typeface="微軟正黑體" pitchFamily="34" charset="-120"/>
                <a:ea typeface="微軟正黑體" pitchFamily="34" charset="-120"/>
              </a:rPr>
              <a:t>。</a:t>
            </a:r>
            <a:endParaRPr lang="en-US" altLang="zh-TW" sz="2400" dirty="0" smtClean="0">
              <a:latin typeface="微軟正黑體" pitchFamily="34" charset="-120"/>
              <a:ea typeface="微軟正黑體" pitchFamily="34" charset="-120"/>
            </a:endParaRPr>
          </a:p>
          <a:p>
            <a:pPr marL="274320" lvl="0" indent="-133985" algn="l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endParaRPr lang="en-US" sz="2400" dirty="0">
              <a:latin typeface="微軟正黑體" pitchFamily="34" charset="-120"/>
              <a:ea typeface="微軟正黑體" pitchFamily="34" charset="-120"/>
            </a:endParaRPr>
          </a:p>
          <a:p>
            <a:pPr marL="274320" lvl="0" indent="-133985" algn="l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r>
              <a:rPr lang="zh-TW" altLang="en-US" sz="24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成功關鍵因素</a:t>
            </a:r>
            <a:endParaRPr lang="en-US" altLang="zh-TW" sz="2400" dirty="0" smtClean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274320" lvl="0" indent="-133985" algn="l" rtl="0">
              <a:spcBef>
                <a:spcPts val="0"/>
              </a:spcBef>
              <a:spcAft>
                <a:spcPts val="0"/>
              </a:spcAft>
              <a:buSzPts val="2210"/>
              <a:buNone/>
            </a:pPr>
            <a:r>
              <a:rPr lang="zh-TW" altLang="en-US" sz="2400" dirty="0" smtClean="0">
                <a:latin typeface="微軟正黑體" pitchFamily="34" charset="-120"/>
                <a:ea typeface="微軟正黑體" pitchFamily="34" charset="-120"/>
              </a:rPr>
              <a:t>能否獲得校方支持，學生註冊時指定安裝</a:t>
            </a:r>
            <a:r>
              <a:rPr lang="en-US" altLang="zh-TW" sz="2400" dirty="0" smtClean="0">
                <a:latin typeface="微軟正黑體" pitchFamily="34" charset="-120"/>
                <a:ea typeface="微軟正黑體" pitchFamily="34" charset="-120"/>
              </a:rPr>
              <a:t>APP</a:t>
            </a:r>
            <a:endParaRPr sz="2400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5" name="Google Shape;416;g106e9c3596a_0_4"/>
          <p:cNvSpPr txBox="1">
            <a:spLocks/>
          </p:cNvSpPr>
          <p:nvPr/>
        </p:nvSpPr>
        <p:spPr>
          <a:xfrm>
            <a:off x="1080000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2"/>
              </a:buClr>
              <a:buSzPts val="3600"/>
            </a:pP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未來發展</a:t>
            </a:r>
            <a:endParaRPr lang="zh-TW" altLang="en-US"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xmlns="" id="{02D9D799-04BB-BC40-A2A5-234B2B441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25</a:t>
            </a:fld>
            <a:endParaRPr lang="zh-CN" altLang="en-US" b="0" dirty="0"/>
          </a:p>
        </p:txBody>
      </p:sp>
      <p:sp>
        <p:nvSpPr>
          <p:cNvPr id="169" name="Google Shape;165;p17">
            <a:extLst>
              <a:ext uri="{FF2B5EF4-FFF2-40B4-BE49-F238E27FC236}">
                <a16:creationId xmlns:a16="http://schemas.microsoft.com/office/drawing/2014/main" xmlns="" id="{4543EECA-8A83-444A-96D5-807D49595659}"/>
              </a:ext>
            </a:extLst>
          </p:cNvPr>
          <p:cNvSpPr txBox="1"/>
          <p:nvPr/>
        </p:nvSpPr>
        <p:spPr>
          <a:xfrm>
            <a:off x="3062110" y="6448109"/>
            <a:ext cx="8811987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1600" dirty="0" smtClean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參考來源</a:t>
            </a:r>
            <a:r>
              <a:rPr lang="zh-TW" altLang="en-US" sz="1600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： </a:t>
            </a:r>
            <a:r>
              <a:rPr lang="en-US" altLang="zh-TW" sz="1600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Alexander </a:t>
            </a:r>
            <a:r>
              <a:rPr lang="en-US" altLang="zh-TW" sz="1600" dirty="0" err="1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Osterwalder</a:t>
            </a:r>
            <a:r>
              <a:rPr lang="en-US" altLang="zh-TW" sz="1600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sz="1600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與其團隊</a:t>
            </a:r>
            <a:r>
              <a:rPr lang="en-US" altLang="zh-TW" sz="1600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《</a:t>
            </a:r>
            <a:r>
              <a:rPr lang="zh-TW" altLang="en-US" sz="1600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獲利世代（</a:t>
            </a:r>
            <a:r>
              <a:rPr lang="en-US" altLang="zh-TW" sz="1600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Business Model Generation</a:t>
            </a:r>
            <a:r>
              <a:rPr lang="zh-TW" altLang="en-US" sz="1600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）</a:t>
            </a:r>
            <a:r>
              <a:rPr lang="en-US" altLang="zh-TW" sz="1600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》</a:t>
            </a:r>
            <a:endParaRPr sz="1600" dirty="0">
              <a:latin typeface="Times New Roman" panose="02020603050405020304" pitchFamily="18" charset="0"/>
              <a:ea typeface="Microsoft JhengHei" panose="020B0604030504040204" pitchFamily="34" charset="-120"/>
              <a:cs typeface="Times New Roman" panose="02020603050405020304" pitchFamily="18" charset="0"/>
              <a:sym typeface="Source Sans Pro"/>
            </a:endParaRPr>
          </a:p>
        </p:txBody>
      </p:sp>
      <p:pic>
        <p:nvPicPr>
          <p:cNvPr id="37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1216" y="1091870"/>
            <a:ext cx="8574786" cy="5332667"/>
          </a:xfrm>
          <a:prstGeom prst="rect">
            <a:avLst/>
          </a:prstGeom>
          <a:noFill/>
          <a:ln>
            <a:noFill/>
          </a:ln>
          <a:extLst/>
        </p:spPr>
      </p:pic>
      <p:sp>
        <p:nvSpPr>
          <p:cNvPr id="8" name="矩形 7"/>
          <p:cNvSpPr/>
          <p:nvPr/>
        </p:nvSpPr>
        <p:spPr>
          <a:xfrm>
            <a:off x="5144903" y="2134559"/>
            <a:ext cx="1444231" cy="273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 smtClean="0"/>
              <a:t>幫助三校學生容易的擴大交友圈。</a:t>
            </a:r>
            <a:endParaRPr lang="en-US" altLang="zh-TW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 smtClean="0">
                <a:solidFill>
                  <a:schemeClr val="tx1"/>
                </a:solidFill>
              </a:rPr>
              <a:t>幫助三校師生更容易地做問卷調查</a:t>
            </a:r>
            <a:r>
              <a:rPr lang="zh-TW" altLang="en-US" sz="1400" dirty="0"/>
              <a:t>。</a:t>
            </a:r>
            <a:endParaRPr lang="zh-TW" altLang="en-US" sz="1400" dirty="0">
              <a:solidFill>
                <a:srgbClr val="0432FF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9FC99C83-B420-1346-AAF3-B55FAC106D66}"/>
              </a:ext>
            </a:extLst>
          </p:cNvPr>
          <p:cNvSpPr/>
          <p:nvPr/>
        </p:nvSpPr>
        <p:spPr>
          <a:xfrm>
            <a:off x="669923" y="233077"/>
            <a:ext cx="108827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商業模式圖</a:t>
            </a:r>
            <a:endParaRPr lang="en-US" altLang="zh-TW" sz="4800" b="1" dirty="0">
              <a:solidFill>
                <a:schemeClr val="tx1">
                  <a:lumMod val="75000"/>
                  <a:lumOff val="2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498555" y="2134560"/>
            <a:ext cx="1444231" cy="16438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>
              <a:spcAft>
                <a:spcPts val="600"/>
              </a:spcAft>
            </a:pPr>
            <a:r>
              <a:rPr lang="zh-TW" altLang="en-US" sz="1400" dirty="0"/>
              <a:t>三校師生。</a:t>
            </a:r>
            <a:endParaRPr lang="zh-TW" altLang="en-US" sz="1400" dirty="0">
              <a:solidFill>
                <a:srgbClr val="0432FF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837920" y="3968627"/>
            <a:ext cx="1444231" cy="13285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altLang="zh-TW" sz="1400" dirty="0" smtClean="0"/>
              <a:t>1.IG</a:t>
            </a:r>
          </a:p>
          <a:p>
            <a:r>
              <a:rPr lang="en-US" altLang="zh-TW" sz="1400" dirty="0" smtClean="0"/>
              <a:t>2.FB</a:t>
            </a:r>
          </a:p>
          <a:p>
            <a:r>
              <a:rPr lang="en-US" altLang="zh-TW" sz="1400" dirty="0" smtClean="0"/>
              <a:t>3.</a:t>
            </a:r>
            <a:r>
              <a:rPr lang="zh-TW" altLang="en-US" sz="1400" dirty="0" smtClean="0"/>
              <a:t>三校專屬</a:t>
            </a:r>
            <a:r>
              <a:rPr lang="en-US" altLang="zh-TW" sz="1400" dirty="0" smtClean="0"/>
              <a:t>APP</a:t>
            </a:r>
          </a:p>
          <a:p>
            <a:r>
              <a:rPr lang="en-US" altLang="zh-TW" sz="1400" dirty="0" smtClean="0">
                <a:solidFill>
                  <a:schemeClr val="tx1"/>
                </a:solidFill>
              </a:rPr>
              <a:t>4.</a:t>
            </a:r>
            <a:r>
              <a:rPr lang="zh-TW" altLang="en-US" sz="1400" dirty="0" smtClean="0">
                <a:solidFill>
                  <a:schemeClr val="tx1"/>
                </a:solidFill>
              </a:rPr>
              <a:t>學校</a:t>
            </a:r>
            <a:endParaRPr lang="zh-TW" altLang="en-US" sz="1400" dirty="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837919" y="1992914"/>
            <a:ext cx="1444231" cy="14229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zh-TW" altLang="en-US" sz="1400" dirty="0" smtClean="0"/>
              <a:t>會員制</a:t>
            </a:r>
            <a:endParaRPr lang="en-US" altLang="zh-TW" sz="1400" dirty="0" smtClean="0"/>
          </a:p>
          <a:p>
            <a:r>
              <a:rPr lang="zh-TW" altLang="en-US" sz="1400" dirty="0" smtClean="0"/>
              <a:t>提供</a:t>
            </a:r>
            <a:r>
              <a:rPr lang="zh-TW" altLang="en-US" sz="1400" dirty="0"/>
              <a:t>已整合之資訊</a:t>
            </a:r>
          </a:p>
          <a:p>
            <a:r>
              <a:rPr lang="en-US" altLang="zh-TW" sz="1400" dirty="0"/>
              <a:t>(</a:t>
            </a:r>
            <a:r>
              <a:rPr lang="zh-TW" altLang="en-US" sz="1400" dirty="0" smtClean="0"/>
              <a:t>活動、</a:t>
            </a:r>
            <a:r>
              <a:rPr lang="zh-TW" altLang="en-US" sz="1400" dirty="0"/>
              <a:t>抽獎、試用、問卷、媒合</a:t>
            </a:r>
            <a:r>
              <a:rPr lang="en-US" altLang="zh-TW" sz="1400" dirty="0"/>
              <a:t>)</a:t>
            </a:r>
            <a:endParaRPr lang="zh-TW" altLang="en-US" sz="1400" dirty="0"/>
          </a:p>
          <a:p>
            <a:r>
              <a:rPr lang="zh-TW" altLang="en-US" sz="1400" dirty="0"/>
              <a:t/>
            </a:r>
            <a:br>
              <a:rPr lang="zh-TW" altLang="en-US" sz="1400" dirty="0"/>
            </a:br>
            <a:endParaRPr lang="zh-TW" altLang="en-US" sz="1400" dirty="0">
              <a:solidFill>
                <a:srgbClr val="0432FF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495052" y="5674708"/>
            <a:ext cx="3865214" cy="61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>
              <a:spcAft>
                <a:spcPts val="600"/>
              </a:spcAft>
            </a:pPr>
            <a:r>
              <a:rPr lang="zh-TW" altLang="en-US" sz="1400" dirty="0"/>
              <a:t>廣告收入、企業贊助、學校資金、合作傭金，手續費。</a:t>
            </a:r>
            <a:endParaRPr lang="zh-TW" altLang="en-US" sz="1400" dirty="0">
              <a:solidFill>
                <a:srgbClr val="0432FF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495631" y="4031917"/>
            <a:ext cx="1444231" cy="1464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altLang="zh-TW" sz="1400" dirty="0" smtClean="0"/>
              <a:t>1.</a:t>
            </a:r>
            <a:r>
              <a:rPr lang="zh-TW" altLang="en-US" sz="1400" dirty="0" smtClean="0"/>
              <a:t>人脈</a:t>
            </a:r>
            <a:endParaRPr lang="en-US" altLang="zh-TW" sz="1400" dirty="0" smtClean="0"/>
          </a:p>
          <a:p>
            <a:r>
              <a:rPr lang="en-US" altLang="zh-TW" sz="1400" dirty="0" smtClean="0"/>
              <a:t>2.</a:t>
            </a:r>
            <a:r>
              <a:rPr lang="zh-TW" altLang="en-US" sz="1400" dirty="0" smtClean="0"/>
              <a:t>技術</a:t>
            </a:r>
            <a:r>
              <a:rPr lang="zh-TW" altLang="en-US" sz="1400" dirty="0"/>
              <a:t>、</a:t>
            </a:r>
          </a:p>
          <a:p>
            <a:r>
              <a:rPr lang="en-US" altLang="zh-TW" sz="1400" dirty="0" smtClean="0"/>
              <a:t>3.</a:t>
            </a:r>
            <a:r>
              <a:rPr lang="zh-TW" altLang="en-US" sz="1400" dirty="0" smtClean="0"/>
              <a:t>人力</a:t>
            </a:r>
            <a:endParaRPr lang="en-US" altLang="zh-TW" sz="1400" dirty="0" smtClean="0"/>
          </a:p>
          <a:p>
            <a:r>
              <a:rPr lang="en-US" altLang="zh-TW" sz="1400" dirty="0" smtClean="0"/>
              <a:t>4.</a:t>
            </a:r>
            <a:r>
              <a:rPr lang="zh-TW" altLang="en-US" sz="1400" dirty="0" smtClean="0"/>
              <a:t>設備</a:t>
            </a:r>
            <a:endParaRPr lang="en-US" altLang="zh-TW" sz="1400" dirty="0" smtClean="0"/>
          </a:p>
          <a:p>
            <a:r>
              <a:rPr lang="en-US" altLang="zh-TW" sz="1400" dirty="0" smtClean="0"/>
              <a:t>5.</a:t>
            </a:r>
            <a:r>
              <a:rPr lang="zh-TW" altLang="en-US" sz="1400" dirty="0"/>
              <a:t>財務</a:t>
            </a:r>
            <a:endParaRPr lang="en-US" altLang="zh-TW" sz="1400" dirty="0"/>
          </a:p>
          <a:p>
            <a:endParaRPr lang="zh-TW" altLang="en-US" sz="1400" dirty="0"/>
          </a:p>
          <a:p>
            <a:r>
              <a:rPr lang="zh-TW" altLang="en-US" sz="1400" dirty="0"/>
              <a:t/>
            </a:r>
            <a:br>
              <a:rPr lang="zh-TW" altLang="en-US" sz="1400" dirty="0"/>
            </a:br>
            <a:endParaRPr lang="en-US" altLang="zh-TW" sz="1400" dirty="0">
              <a:solidFill>
                <a:srgbClr val="0432FF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512292" y="2077477"/>
            <a:ext cx="1444231" cy="14229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altLang="zh-TW" sz="1400" dirty="0" smtClean="0"/>
              <a:t>1.</a:t>
            </a:r>
            <a:r>
              <a:rPr lang="zh-TW" altLang="en-US" sz="1400" dirty="0" smtClean="0"/>
              <a:t>市場調查</a:t>
            </a:r>
            <a:endParaRPr lang="en-US" altLang="zh-TW" sz="1400" dirty="0"/>
          </a:p>
          <a:p>
            <a:r>
              <a:rPr lang="en-US" altLang="zh-TW" sz="1400" dirty="0" smtClean="0"/>
              <a:t>2.</a:t>
            </a:r>
            <a:r>
              <a:rPr lang="zh-TW" altLang="en-US" sz="1400" dirty="0" smtClean="0"/>
              <a:t>系統分析</a:t>
            </a:r>
            <a:r>
              <a:rPr lang="zh-TW" altLang="en-US" sz="1400" dirty="0"/>
              <a:t>與</a:t>
            </a:r>
            <a:r>
              <a:rPr lang="zh-TW" altLang="en-US" sz="1400" dirty="0" smtClean="0"/>
              <a:t>設計</a:t>
            </a:r>
            <a:endParaRPr lang="en-US" altLang="zh-TW" sz="1400" dirty="0" smtClean="0"/>
          </a:p>
          <a:p>
            <a:r>
              <a:rPr lang="en-US" altLang="zh-TW" sz="1400" dirty="0" smtClean="0"/>
              <a:t>3.</a:t>
            </a:r>
            <a:r>
              <a:rPr lang="zh-TW" altLang="en-US" sz="1400" dirty="0" smtClean="0"/>
              <a:t>開發</a:t>
            </a:r>
            <a:r>
              <a:rPr lang="zh-TW" altLang="en-US" sz="1400"/>
              <a:t>、</a:t>
            </a:r>
            <a:r>
              <a:rPr lang="zh-TW" altLang="en-US" sz="1400" smtClean="0"/>
              <a:t>上架</a:t>
            </a:r>
            <a:endParaRPr lang="en-US" altLang="zh-TW" sz="1400" dirty="0" smtClean="0"/>
          </a:p>
          <a:p>
            <a:r>
              <a:rPr lang="en-US" altLang="zh-TW" sz="1400" dirty="0" smtClean="0"/>
              <a:t>4.</a:t>
            </a:r>
            <a:r>
              <a:rPr lang="zh-TW" altLang="en-US" sz="1400" dirty="0" smtClean="0"/>
              <a:t>募資，廣告</a:t>
            </a:r>
            <a:endParaRPr lang="zh-TW" altLang="en-US" sz="1400" dirty="0">
              <a:solidFill>
                <a:srgbClr val="0432FF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803455" y="2143399"/>
            <a:ext cx="1444231" cy="20390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altLang="zh-TW" sz="1400" dirty="0" smtClean="0"/>
              <a:t>1.</a:t>
            </a:r>
            <a:r>
              <a:rPr lang="zh-TW" altLang="en-US" sz="1400" dirty="0" smtClean="0"/>
              <a:t>三</a:t>
            </a:r>
            <a:r>
              <a:rPr lang="zh-TW" altLang="en-US" sz="1400" dirty="0"/>
              <a:t>校校長、行政</a:t>
            </a:r>
            <a:r>
              <a:rPr lang="zh-TW" altLang="en-US" sz="1400" dirty="0" smtClean="0"/>
              <a:t>人員</a:t>
            </a:r>
            <a:endParaRPr lang="en-US" altLang="zh-TW" sz="1400" dirty="0" smtClean="0"/>
          </a:p>
          <a:p>
            <a:r>
              <a:rPr lang="en-US" altLang="zh-TW" sz="1400" dirty="0" smtClean="0"/>
              <a:t>2.</a:t>
            </a:r>
            <a:r>
              <a:rPr lang="zh-TW" altLang="en-US" sz="1400" dirty="0" smtClean="0"/>
              <a:t>外包商</a:t>
            </a:r>
            <a:endParaRPr lang="en-US" altLang="zh-TW" sz="1400" dirty="0" smtClean="0"/>
          </a:p>
          <a:p>
            <a:r>
              <a:rPr lang="en-US" altLang="zh-TW" sz="1400" dirty="0" smtClean="0"/>
              <a:t>3.</a:t>
            </a:r>
            <a:r>
              <a:rPr lang="zh-TW" altLang="en-US" sz="1400" dirty="0" smtClean="0"/>
              <a:t>客戶</a:t>
            </a:r>
            <a:endParaRPr lang="zh-TW" altLang="en-US" sz="1400" dirty="0"/>
          </a:p>
          <a:p>
            <a:r>
              <a:rPr lang="en-US" altLang="zh-TW" sz="1400" dirty="0" smtClean="0">
                <a:solidFill>
                  <a:schemeClr val="tx1"/>
                </a:solidFill>
              </a:rPr>
              <a:t>4.</a:t>
            </a:r>
            <a:r>
              <a:rPr lang="zh-TW" altLang="en-US" sz="1400" dirty="0" smtClean="0">
                <a:solidFill>
                  <a:schemeClr val="tx1"/>
                </a:solidFill>
              </a:rPr>
              <a:t>業界</a:t>
            </a:r>
            <a:r>
              <a:rPr lang="zh-TW" altLang="en-US" sz="1400" dirty="0">
                <a:solidFill>
                  <a:schemeClr val="tx1"/>
                </a:solidFill>
              </a:rPr>
              <a:t>募資之</a:t>
            </a:r>
            <a:r>
              <a:rPr lang="zh-TW" altLang="en-US" sz="1400" dirty="0" smtClean="0">
                <a:solidFill>
                  <a:schemeClr val="tx1"/>
                </a:solidFill>
              </a:rPr>
              <a:t>公司</a:t>
            </a:r>
            <a:endParaRPr lang="zh-TW" altLang="en-US" sz="1400" dirty="0">
              <a:solidFill>
                <a:schemeClr val="tx1"/>
              </a:solidFill>
            </a:endParaRPr>
          </a:p>
          <a:p>
            <a:r>
              <a:rPr lang="en-US" altLang="zh-TW" sz="1400" dirty="0" smtClean="0">
                <a:solidFill>
                  <a:schemeClr val="tx1"/>
                </a:solidFill>
              </a:rPr>
              <a:t>5.</a:t>
            </a:r>
            <a:r>
              <a:rPr lang="zh-TW" altLang="en-US" sz="1400" dirty="0" smtClean="0">
                <a:solidFill>
                  <a:schemeClr val="tx1"/>
                </a:solidFill>
              </a:rPr>
              <a:t>系</a:t>
            </a:r>
            <a:r>
              <a:rPr lang="zh-TW" altLang="en-US" sz="1400" dirty="0">
                <a:solidFill>
                  <a:schemeClr val="tx1"/>
                </a:solidFill>
              </a:rPr>
              <a:t>學會、社團</a:t>
            </a:r>
          </a:p>
          <a:p>
            <a:r>
              <a:rPr lang="zh-TW" altLang="en-US" sz="1400" dirty="0"/>
              <a:t/>
            </a:r>
            <a:br>
              <a:rPr lang="zh-TW" altLang="en-US" sz="1400" dirty="0"/>
            </a:br>
            <a:endParaRPr lang="en-US" altLang="zh-TW" sz="1400" dirty="0" smtClean="0">
              <a:solidFill>
                <a:srgbClr val="0432FF"/>
              </a:solidFill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148648" y="5674708"/>
            <a:ext cx="5079236" cy="61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zh-TW" altLang="en-US" sz="1400" b="1" dirty="0"/>
              <a:t>成本結構</a:t>
            </a:r>
            <a:endParaRPr lang="zh-TW" altLang="en-US" sz="1400" dirty="0"/>
          </a:p>
          <a:p>
            <a:r>
              <a:rPr lang="zh-TW" altLang="en-US" sz="1400" dirty="0"/>
              <a:t>人力、機器設備、授權費、辦公室</a:t>
            </a:r>
            <a:r>
              <a:rPr lang="zh-TW" altLang="en-US" sz="1400" dirty="0" smtClean="0"/>
              <a:t>費用、</a:t>
            </a:r>
            <a:r>
              <a:rPr lang="zh-TW" altLang="en-US" sz="1400" dirty="0"/>
              <a:t>社交費用、維護</a:t>
            </a:r>
            <a:r>
              <a:rPr lang="zh-TW" altLang="en-US" sz="1400" dirty="0" smtClean="0"/>
              <a:t>成本</a:t>
            </a:r>
            <a:endParaRPr lang="zh-TW" altLang="en-US" sz="1400" dirty="0"/>
          </a:p>
          <a:p>
            <a:r>
              <a:rPr lang="zh-TW" altLang="en-US" sz="1400" dirty="0"/>
              <a:t/>
            </a:r>
            <a:br>
              <a:rPr lang="zh-TW" altLang="en-US" sz="1400" dirty="0"/>
            </a:br>
            <a:endParaRPr lang="zh-TW" altLang="en-US" sz="1400" dirty="0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66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16;g106e9c3596a_0_4"/>
          <p:cNvSpPr txBox="1">
            <a:spLocks/>
          </p:cNvSpPr>
          <p:nvPr/>
        </p:nvSpPr>
        <p:spPr>
          <a:xfrm>
            <a:off x="1613159" y="2883263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lt2"/>
              </a:buClr>
              <a:buSzPts val="3600"/>
            </a:pPr>
            <a:r>
              <a:rPr lang="zh-TW" altLang="en-US" sz="6000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恭請老師指導</a:t>
            </a:r>
            <a:endParaRPr lang="zh-TW" altLang="en-US" sz="6000"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96f06a6f8_0_5"/>
          <p:cNvSpPr txBox="1">
            <a:spLocks noGrp="1"/>
          </p:cNvSpPr>
          <p:nvPr>
            <p:ph type="title"/>
          </p:nvPr>
        </p:nvSpPr>
        <p:spPr>
          <a:xfrm>
            <a:off x="10800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</a:pP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專題</a:t>
            </a: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緣起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2/2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62" name="Google Shape;162;g1096f06a6f8_0_5"/>
          <p:cNvSpPr txBox="1">
            <a:spLocks noGrp="1"/>
          </p:cNvSpPr>
          <p:nvPr>
            <p:ph type="body" idx="1"/>
          </p:nvPr>
        </p:nvSpPr>
        <p:spPr>
          <a:xfrm>
            <a:off x="1252549" y="1987200"/>
            <a:ext cx="8084881" cy="4094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同時我們觀察發現，某些課程及專題需要</a:t>
            </a:r>
            <a:r>
              <a:rPr lang="zh-TW" sz="2500" dirty="0" smtClean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進行問卷調查，</a:t>
            </a:r>
            <a:r>
              <a:rPr 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但是因為朋友圈的侷限，</a:t>
            </a:r>
            <a:r>
              <a:rPr lang="zh-TW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找不到足夠及合適的對象填寫</a:t>
            </a:r>
            <a:r>
              <a:rPr 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，針對</a:t>
            </a:r>
            <a:r>
              <a:rPr lang="zh-TW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這兩項痛點</a:t>
            </a:r>
            <a:r>
              <a:rPr 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，本組</a:t>
            </a:r>
            <a:r>
              <a:rPr lang="zh-TW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希望透由所學的IT技術</a:t>
            </a:r>
            <a:r>
              <a:rPr lang="zh-TW" sz="25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，</a:t>
            </a:r>
            <a:r>
              <a:rPr lang="zh-TW" altLang="en-US" sz="25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及管理知識，來</a:t>
            </a:r>
            <a:r>
              <a:rPr lang="zh-TW" sz="25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開發</a:t>
            </a:r>
            <a:r>
              <a:rPr lang="zh-TW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一款AP</a:t>
            </a:r>
            <a:r>
              <a:rPr lang="zh-TW" sz="25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P</a:t>
            </a:r>
            <a:r>
              <a:rPr lang="zh-TW" altLang="en-US" sz="25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以</a:t>
            </a:r>
            <a:r>
              <a:rPr lang="zh-TW" sz="25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改善</a:t>
            </a:r>
            <a:r>
              <a:rPr lang="zh-TW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這兩個痛點</a:t>
            </a:r>
            <a:r>
              <a:rPr 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。</a:t>
            </a: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4605f7681_0_0"/>
          <p:cNvSpPr txBox="1">
            <a:spLocks noGrp="1"/>
          </p:cNvSpPr>
          <p:nvPr>
            <p:ph type="title"/>
          </p:nvPr>
        </p:nvSpPr>
        <p:spPr>
          <a:xfrm>
            <a:off x="1080000" y="-12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rmAutofit/>
          </a:bodyPr>
          <a:lstStyle/>
          <a:p>
            <a:pPr lvl="0">
              <a:buClr>
                <a:schemeClr val="dk2"/>
              </a:buClr>
              <a:buSzPts val="4000"/>
            </a:pP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市調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基本資料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1/3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1548000" y="2048851"/>
            <a:ext cx="5162127" cy="3259015"/>
            <a:chOff x="1548000" y="2048851"/>
            <a:chExt cx="5162127" cy="3259015"/>
          </a:xfrm>
        </p:grpSpPr>
        <p:sp>
          <p:nvSpPr>
            <p:cNvPr id="3" name="圓角矩形 2"/>
            <p:cNvSpPr/>
            <p:nvPr/>
          </p:nvSpPr>
          <p:spPr>
            <a:xfrm>
              <a:off x="1548000" y="2721076"/>
              <a:ext cx="2192589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zh-TW" sz="2800" dirty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87人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Arimo"/>
              </a:endParaRPr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4517538" y="2721075"/>
              <a:ext cx="2192589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zh-TW" sz="2800" dirty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FB、Line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Arimo"/>
              </a:endParaRPr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4517537" y="4369402"/>
              <a:ext cx="2192589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zh-TW" sz="2800" dirty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IOS(58.6%)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Arimo"/>
              </a:endParaRPr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1552464" y="4369403"/>
              <a:ext cx="2192589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7/20-7/30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Arimo"/>
              </a:endParaRPr>
            </a:p>
          </p:txBody>
        </p:sp>
        <p:sp>
          <p:nvSpPr>
            <p:cNvPr id="4" name="文字方塊 3"/>
            <p:cNvSpPr txBox="1"/>
            <p:nvPr/>
          </p:nvSpPr>
          <p:spPr>
            <a:xfrm>
              <a:off x="4905945" y="3783636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</a:rPr>
                <a:t>使用手機</a:t>
              </a:r>
              <a:endPara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4905945" y="2048852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</a:rPr>
                <a:t>發佈方式</a:t>
              </a:r>
              <a:endPara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1940872" y="3783636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</a:rPr>
                <a:t>發佈時間</a:t>
              </a:r>
              <a:endPara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1940872" y="204885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</a:rPr>
                <a:t>調查人數</a:t>
              </a:r>
              <a:endPara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" name="文字方塊 1"/>
          <p:cNvSpPr txBox="1"/>
          <p:nvPr/>
        </p:nvSpPr>
        <p:spPr>
          <a:xfrm>
            <a:off x="1019908" y="1266092"/>
            <a:ext cx="5724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我們特別做了市調，來了解三校學生對於參與活動頻率</a:t>
            </a:r>
            <a:endParaRPr lang="en-US" altLang="zh-TW" sz="1800" dirty="0" smtClean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zh-TW" altLang="en-US" sz="1800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及現行取得活動資訊的需求及看法</a:t>
            </a:r>
            <a:endParaRPr lang="zh-TW" altLang="en-US" sz="1800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4605f7681_0_0"/>
          <p:cNvSpPr txBox="1">
            <a:spLocks noGrp="1"/>
          </p:cNvSpPr>
          <p:nvPr>
            <p:ph type="title"/>
          </p:nvPr>
        </p:nvSpPr>
        <p:spPr>
          <a:xfrm>
            <a:off x="1080000" y="-12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</a:pP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市調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關於參與活動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2/3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214350" y="1838571"/>
            <a:ext cx="7622464" cy="4614320"/>
            <a:chOff x="214350" y="1838571"/>
            <a:chExt cx="7622464" cy="4614320"/>
          </a:xfrm>
        </p:grpSpPr>
        <p:sp>
          <p:nvSpPr>
            <p:cNvPr id="4" name="圓角矩形 3"/>
            <p:cNvSpPr/>
            <p:nvPr/>
          </p:nvSpPr>
          <p:spPr>
            <a:xfrm>
              <a:off x="1542115" y="2740742"/>
              <a:ext cx="2192589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zh-TW" sz="2800" dirty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56.7%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5" name="圓角矩形 4"/>
            <p:cNvSpPr/>
            <p:nvPr/>
          </p:nvSpPr>
          <p:spPr>
            <a:xfrm>
              <a:off x="4507188" y="2740741"/>
              <a:ext cx="2999551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 smtClean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25%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4507187" y="4389068"/>
              <a:ext cx="2999552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zh-TW" sz="2800" dirty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訊息取得更</a:t>
              </a:r>
              <a:r>
                <a:rPr lang="zh-TW" altLang="zh-TW" sz="2800" dirty="0" smtClean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方便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1542114" y="4389069"/>
              <a:ext cx="2192589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zh-TW" sz="2800" dirty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80%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Arimo"/>
              </a:endParaRPr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5189936" y="5621894"/>
              <a:ext cx="264687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</a:rPr>
                <a:t>關於活動，</a:t>
              </a:r>
              <a:endParaRPr lang="en-US" altLang="zh-TW" sz="2400" dirty="0" smtClean="0">
                <a:latin typeface="微軟正黑體" pitchFamily="34" charset="-120"/>
                <a:ea typeface="微軟正黑體" pitchFamily="34" charset="-120"/>
              </a:endParaRPr>
            </a:p>
            <a:p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</a:rPr>
                <a:t>最希望改善的地方</a:t>
              </a:r>
              <a:endParaRPr lang="zh-TW" altLang="en-US" sz="2400" dirty="0"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4507187" y="1838571"/>
              <a:ext cx="264687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</a:rPr>
                <a:t>因找不到喜歡活動</a:t>
              </a:r>
              <a:endParaRPr lang="en-US" altLang="zh-TW" sz="2400" dirty="0" smtClean="0">
                <a:latin typeface="微軟正黑體" pitchFamily="34" charset="-120"/>
                <a:ea typeface="微軟正黑體" pitchFamily="34" charset="-120"/>
              </a:endParaRPr>
            </a:p>
            <a:p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</a:rPr>
                <a:t>而不參加</a:t>
              </a:r>
              <a:r>
                <a:rPr lang="zh-TW" altLang="en-US" sz="2400" dirty="0">
                  <a:latin typeface="微軟正黑體" pitchFamily="34" charset="-120"/>
                  <a:ea typeface="微軟正黑體" pitchFamily="34" charset="-120"/>
                </a:rPr>
                <a:t>者</a:t>
              </a:r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214350" y="5806561"/>
              <a:ext cx="44935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zh-TW" sz="2400" dirty="0"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有意願拓展自己在三校的交友圈</a:t>
              </a:r>
              <a:endParaRPr lang="zh-TW" altLang="en-US" sz="2400" dirty="0"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1468857" y="2068517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zh-TW" sz="2400" dirty="0"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會參加校園活動</a:t>
              </a:r>
              <a:endParaRPr lang="zh-TW" altLang="en-US" sz="2400" dirty="0">
                <a:latin typeface="微軟正黑體" pitchFamily="34" charset="-120"/>
                <a:ea typeface="微軟正黑體" pitchFamily="34" charset="-120"/>
              </a:endParaRPr>
            </a:p>
          </p:txBody>
        </p:sp>
      </p:grpSp>
      <p:pic>
        <p:nvPicPr>
          <p:cNvPr id="12" name="圖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45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4605f7681_0_0"/>
          <p:cNvSpPr txBox="1">
            <a:spLocks noGrp="1"/>
          </p:cNvSpPr>
          <p:nvPr>
            <p:ph type="title"/>
          </p:nvPr>
        </p:nvSpPr>
        <p:spPr>
          <a:xfrm>
            <a:off x="1079999" y="-12"/>
            <a:ext cx="8774119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</a:pP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市調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關於論文及作業發送問卷方面</a:t>
            </a:r>
            <a:r>
              <a:rPr lang="en-US" alt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3/3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487010" y="2880000"/>
            <a:ext cx="6809386" cy="1591023"/>
            <a:chOff x="1439879" y="3428998"/>
            <a:chExt cx="6809386" cy="1591023"/>
          </a:xfrm>
        </p:grpSpPr>
        <p:sp>
          <p:nvSpPr>
            <p:cNvPr id="4" name="圓角矩形 3"/>
            <p:cNvSpPr/>
            <p:nvPr/>
          </p:nvSpPr>
          <p:spPr>
            <a:xfrm>
              <a:off x="1513136" y="3428999"/>
              <a:ext cx="2192589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dirty="0" smtClean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65.5</a:t>
              </a:r>
              <a:r>
                <a:rPr lang="zh-TW" altLang="zh-TW" sz="2800" dirty="0" smtClean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%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" name="圓角矩形 4"/>
            <p:cNvSpPr/>
            <p:nvPr/>
          </p:nvSpPr>
          <p:spPr>
            <a:xfrm>
              <a:off x="4478209" y="3428998"/>
              <a:ext cx="3771056" cy="9384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zh-TW" sz="2800" dirty="0">
                  <a:solidFill>
                    <a:schemeClr val="accent2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LINE群組、FB社群</a:t>
              </a:r>
              <a:endParaRPr lang="zh-TW" altLang="en-US" sz="2800" dirty="0">
                <a:solidFill>
                  <a:schemeClr val="accent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6" name="文字方塊 5"/>
            <p:cNvSpPr txBox="1"/>
            <p:nvPr/>
          </p:nvSpPr>
          <p:spPr>
            <a:xfrm>
              <a:off x="5194186" y="4558356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zh-TW" sz="2400" dirty="0" smtClean="0"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問卷</a:t>
              </a:r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的</a:t>
              </a:r>
              <a:r>
                <a:rPr lang="zh-TW" altLang="zh-TW" sz="2400" dirty="0" smtClean="0"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調查</a:t>
              </a:r>
              <a:r>
                <a:rPr lang="zh-TW" altLang="en-US" sz="2400" dirty="0" smtClean="0"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方式</a:t>
              </a:r>
              <a:endParaRPr lang="en-US" altLang="zh-TW" sz="2400" dirty="0" smtClean="0">
                <a:latin typeface="微軟正黑體" pitchFamily="34" charset="-120"/>
                <a:ea typeface="微軟正黑體" pitchFamily="34" charset="-120"/>
                <a:cs typeface="Arimo"/>
                <a:sym typeface="Arimo"/>
              </a:endParaRP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1439879" y="4558356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zh-TW" sz="2400" dirty="0" smtClean="0"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問卷調查</a:t>
              </a:r>
              <a:r>
                <a:rPr lang="zh-TW" altLang="zh-TW" sz="2400" dirty="0">
                  <a:latin typeface="微軟正黑體" pitchFamily="34" charset="-120"/>
                  <a:ea typeface="微軟正黑體" pitchFamily="34" charset="-120"/>
                  <a:cs typeface="Arimo"/>
                  <a:sym typeface="Arimo"/>
                </a:rPr>
                <a:t>的需求</a:t>
              </a:r>
              <a:endPara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30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4c7232a69_0_11"/>
          <p:cNvSpPr txBox="1">
            <a:spLocks noGrp="1"/>
          </p:cNvSpPr>
          <p:nvPr>
            <p:ph type="title"/>
          </p:nvPr>
        </p:nvSpPr>
        <p:spPr>
          <a:xfrm>
            <a:off x="1080000" y="575600"/>
            <a:ext cx="8284500" cy="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Trebuchet MS"/>
              <a:buNone/>
            </a:pP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痛點一 </a:t>
            </a: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三校</a:t>
            </a: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學生，彼此交流機會不足。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74" name="Google Shape;174;g104c7232a69_0_11"/>
          <p:cNvSpPr txBox="1">
            <a:spLocks noGrp="1"/>
          </p:cNvSpPr>
          <p:nvPr>
            <p:ph type="body" idx="1"/>
          </p:nvPr>
        </p:nvSpPr>
        <p:spPr>
          <a:xfrm>
            <a:off x="1057725" y="1918300"/>
            <a:ext cx="7772400" cy="421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b="1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zh-TW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思考：</a:t>
            </a:r>
            <a:endParaRPr sz="2500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參加活動是促進交流的最佳方式</a:t>
            </a: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透由參加社團或是系上舉辦的活動，是認識新朋友的好機會，而參加不同學校、不同系所、社團舉辦的活動更能讓同學拓展人脈、擴大視野、增廣見聞，進而豐富大學生活的體驗。</a:t>
            </a: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b="1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4c7232a69_0_11"/>
          <p:cNvSpPr txBox="1">
            <a:spLocks noGrp="1"/>
          </p:cNvSpPr>
          <p:nvPr>
            <p:ph type="title"/>
          </p:nvPr>
        </p:nvSpPr>
        <p:spPr>
          <a:xfrm>
            <a:off x="1079999" y="575600"/>
            <a:ext cx="9922297" cy="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11111"/>
              <a:buFont typeface="Trebuchet MS"/>
              <a:buNone/>
            </a:pP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痛點一 </a:t>
            </a: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三校</a:t>
            </a:r>
            <a:r>
              <a:rPr lang="zh-TW" altLang="en-US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學生</a:t>
            </a:r>
            <a:r>
              <a:rPr lang="zh-TW" b="1" dirty="0" smtClean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，</a:t>
            </a:r>
            <a:r>
              <a:rPr lang="zh-TW" b="1" dirty="0">
                <a:solidFill>
                  <a:srgbClr val="0070C0"/>
                </a:solidFill>
                <a:latin typeface="微軟正黑體" pitchFamily="34" charset="-120"/>
                <a:ea typeface="微軟正黑體" pitchFamily="34" charset="-120"/>
              </a:rPr>
              <a:t>彼此交流機會不足。</a:t>
            </a:r>
            <a:endParaRPr b="1" dirty="0">
              <a:solidFill>
                <a:srgbClr val="0070C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74" name="Google Shape;174;g104c7232a69_0_11"/>
          <p:cNvSpPr txBox="1">
            <a:spLocks noGrp="1"/>
          </p:cNvSpPr>
          <p:nvPr>
            <p:ph type="body" idx="1"/>
          </p:nvPr>
        </p:nvSpPr>
        <p:spPr>
          <a:xfrm>
            <a:off x="1057725" y="1918300"/>
            <a:ext cx="7772400" cy="4171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 smtClean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zh-TW" altLang="en-US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現有解決方案</a:t>
            </a:r>
            <a:r>
              <a:rPr lang="en-US" altLang="zh-TW" sz="2500" dirty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:</a:t>
            </a: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目前三校師生們尋找資訊</a:t>
            </a:r>
            <a:r>
              <a:rPr lang="zh-TW" altLang="en-US" sz="2500" dirty="0" smtClean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和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接收</a:t>
            </a:r>
            <a:r>
              <a:rPr lang="zh-TW" altLang="en-US" sz="2500" dirty="0" smtClean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資訊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都是從</a:t>
            </a:r>
            <a:r>
              <a:rPr lang="en-US" alt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Line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群組、</a:t>
            </a:r>
            <a:r>
              <a:rPr lang="en-US" alt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FB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社團、</a:t>
            </a:r>
            <a:r>
              <a:rPr lang="en-US" alt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Mail...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等地方去取得，效率不高，且資訊不透明，群組之間都有身分驗證阻隔</a:t>
            </a:r>
            <a:r>
              <a:rPr lang="en-US" alt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(Talk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版、系所</a:t>
            </a:r>
            <a:r>
              <a:rPr lang="en-US" alt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FB</a:t>
            </a:r>
            <a:r>
              <a:rPr lang="zh-TW" altLang="en-US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要身分驗證，其他同學無法進入取得資訊</a:t>
            </a:r>
            <a:r>
              <a:rPr lang="en-US" altLang="zh-TW" sz="2500" dirty="0">
                <a:latin typeface="微軟正黑體" pitchFamily="34" charset="-120"/>
                <a:ea typeface="微軟正黑體" pitchFamily="34" charset="-120"/>
                <a:cs typeface="Arial"/>
                <a:sym typeface="Arial"/>
              </a:rPr>
              <a:t>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b="1" dirty="0" smtClean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solidFill>
                <a:srgbClr val="FF0000"/>
              </a:solidFill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2500" dirty="0">
              <a:latin typeface="微軟正黑體" pitchFamily="34" charset="-120"/>
              <a:ea typeface="微軟正黑體" pitchFamily="34" charset="-120"/>
              <a:cs typeface="Arial"/>
              <a:sym typeface="Arial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401" y="5555411"/>
            <a:ext cx="460951" cy="92302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19299" y="5555411"/>
            <a:ext cx="463781" cy="92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20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6"/>
          <p:cNvGrpSpPr/>
          <p:nvPr/>
        </p:nvGrpSpPr>
        <p:grpSpPr>
          <a:xfrm>
            <a:off x="1346056" y="1829890"/>
            <a:ext cx="407695" cy="1214958"/>
            <a:chOff x="8774141" y="586610"/>
            <a:chExt cx="589578" cy="1756981"/>
          </a:xfrm>
        </p:grpSpPr>
        <p:sp>
          <p:nvSpPr>
            <p:cNvPr id="180" name="Google Shape;180;p16"/>
            <p:cNvSpPr/>
            <p:nvPr/>
          </p:nvSpPr>
          <p:spPr>
            <a:xfrm>
              <a:off x="8774141" y="586610"/>
              <a:ext cx="589578" cy="5895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8969203" y="1008364"/>
              <a:ext cx="199454" cy="598364"/>
            </a:xfrm>
            <a:custGeom>
              <a:avLst/>
              <a:gdLst/>
              <a:ahLst/>
              <a:cxnLst/>
              <a:rect l="l" t="t" r="r" b="b"/>
              <a:pathLst>
                <a:path w="227" h="681" extrusionOk="0">
                  <a:moveTo>
                    <a:pt x="113" y="681"/>
                  </a:moveTo>
                  <a:lnTo>
                    <a:pt x="0" y="113"/>
                  </a:lnTo>
                  <a:lnTo>
                    <a:pt x="94" y="0"/>
                  </a:lnTo>
                  <a:lnTo>
                    <a:pt x="227" y="113"/>
                  </a:lnTo>
                  <a:lnTo>
                    <a:pt x="113" y="6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8836526" y="650752"/>
              <a:ext cx="464808" cy="463051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6"/>
            <p:cNvSpPr txBox="1"/>
            <p:nvPr/>
          </p:nvSpPr>
          <p:spPr>
            <a:xfrm>
              <a:off x="8795192" y="1898507"/>
              <a:ext cx="554499" cy="4450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4" name="Google Shape;184;p16"/>
          <p:cNvGrpSpPr/>
          <p:nvPr/>
        </p:nvGrpSpPr>
        <p:grpSpPr>
          <a:xfrm>
            <a:off x="1347422" y="2695652"/>
            <a:ext cx="407334" cy="705600"/>
            <a:chOff x="7699546" y="806274"/>
            <a:chExt cx="803970" cy="1392669"/>
          </a:xfrm>
        </p:grpSpPr>
        <p:sp>
          <p:nvSpPr>
            <p:cNvPr id="185" name="Google Shape;185;p16"/>
            <p:cNvSpPr/>
            <p:nvPr/>
          </p:nvSpPr>
          <p:spPr>
            <a:xfrm>
              <a:off x="7965778" y="1380036"/>
              <a:ext cx="271504" cy="818907"/>
            </a:xfrm>
            <a:custGeom>
              <a:avLst/>
              <a:gdLst/>
              <a:ahLst/>
              <a:cxnLst/>
              <a:rect l="l" t="t" r="r" b="b"/>
              <a:pathLst>
                <a:path w="309" h="932" extrusionOk="0">
                  <a:moveTo>
                    <a:pt x="153" y="932"/>
                  </a:moveTo>
                  <a:lnTo>
                    <a:pt x="0" y="156"/>
                  </a:lnTo>
                  <a:lnTo>
                    <a:pt x="127" y="0"/>
                  </a:lnTo>
                  <a:lnTo>
                    <a:pt x="309" y="156"/>
                  </a:lnTo>
                  <a:lnTo>
                    <a:pt x="153" y="9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7699546" y="806274"/>
              <a:ext cx="803970" cy="8048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7784778" y="891504"/>
              <a:ext cx="633510" cy="634391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" name="Google Shape;188;p16"/>
          <p:cNvSpPr txBox="1"/>
          <p:nvPr/>
        </p:nvSpPr>
        <p:spPr>
          <a:xfrm>
            <a:off x="1076577" y="395375"/>
            <a:ext cx="8865300" cy="600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解決方法:</a:t>
            </a:r>
            <a:r>
              <a:rPr lang="zh-TW" sz="3600" b="1" i="0" u="none" strike="noStrike" cap="none" dirty="0" smtClean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架設活動</a:t>
            </a:r>
            <a:r>
              <a:rPr lang="zh-TW" sz="3600" b="1" i="0" u="none" strike="noStrike" cap="none" dirty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Trebuchet MS"/>
                <a:sym typeface="Trebuchet MS"/>
              </a:rPr>
              <a:t>平台</a:t>
            </a:r>
            <a:endParaRPr sz="3600" b="1" i="0" u="none" strike="noStrike" cap="none" dirty="0">
              <a:solidFill>
                <a:srgbClr val="7F7F7F"/>
              </a:solidFill>
              <a:latin typeface="微軟正黑體" pitchFamily="34" charset="-120"/>
              <a:ea typeface="微軟正黑體" pitchFamily="34" charset="-120"/>
              <a:cs typeface="Trebuchet MS"/>
              <a:sym typeface="Trebuchet MS"/>
            </a:endParaRPr>
          </a:p>
        </p:txBody>
      </p:sp>
      <p:grpSp>
        <p:nvGrpSpPr>
          <p:cNvPr id="189" name="Google Shape;189;p16"/>
          <p:cNvGrpSpPr/>
          <p:nvPr/>
        </p:nvGrpSpPr>
        <p:grpSpPr>
          <a:xfrm>
            <a:off x="6506962" y="705229"/>
            <a:ext cx="5279209" cy="5459086"/>
            <a:chOff x="6506962" y="705229"/>
            <a:chExt cx="5279209" cy="5459086"/>
          </a:xfrm>
        </p:grpSpPr>
        <p:sp>
          <p:nvSpPr>
            <p:cNvPr id="190" name="Google Shape;190;p16"/>
            <p:cNvSpPr/>
            <p:nvPr/>
          </p:nvSpPr>
          <p:spPr>
            <a:xfrm>
              <a:off x="6506962" y="705229"/>
              <a:ext cx="5279209" cy="5459086"/>
            </a:xfrm>
            <a:custGeom>
              <a:avLst/>
              <a:gdLst/>
              <a:ahLst/>
              <a:cxnLst/>
              <a:rect l="l" t="t" r="r" b="b"/>
              <a:pathLst>
                <a:path w="5879683" h="6080019" extrusionOk="0">
                  <a:moveTo>
                    <a:pt x="3859967" y="0"/>
                  </a:moveTo>
                  <a:cubicBezTo>
                    <a:pt x="4362097" y="358740"/>
                    <a:pt x="4642087" y="941982"/>
                    <a:pt x="4112189" y="1506708"/>
                  </a:cubicBezTo>
                  <a:cubicBezTo>
                    <a:pt x="3762781" y="1877021"/>
                    <a:pt x="3175034" y="2136239"/>
                    <a:pt x="2712241" y="2332968"/>
                  </a:cubicBezTo>
                  <a:cubicBezTo>
                    <a:pt x="1997227" y="2633847"/>
                    <a:pt x="171510" y="3247176"/>
                    <a:pt x="606535" y="4372000"/>
                  </a:cubicBezTo>
                  <a:cubicBezTo>
                    <a:pt x="729175" y="4686765"/>
                    <a:pt x="1029990" y="4897381"/>
                    <a:pt x="1316921" y="5047820"/>
                  </a:cubicBezTo>
                  <a:cubicBezTo>
                    <a:pt x="2186827" y="5499139"/>
                    <a:pt x="3628218" y="5507004"/>
                    <a:pt x="4723998" y="5435664"/>
                  </a:cubicBezTo>
                  <a:lnTo>
                    <a:pt x="4808310" y="5429676"/>
                  </a:lnTo>
                  <a:lnTo>
                    <a:pt x="4961760" y="5207111"/>
                  </a:lnTo>
                  <a:lnTo>
                    <a:pt x="5879683" y="5581914"/>
                  </a:lnTo>
                  <a:lnTo>
                    <a:pt x="4359923" y="6080019"/>
                  </a:lnTo>
                  <a:lnTo>
                    <a:pt x="4478454" y="5908101"/>
                  </a:lnTo>
                  <a:lnTo>
                    <a:pt x="4184148" y="5922625"/>
                  </a:lnTo>
                  <a:cubicBezTo>
                    <a:pt x="3187544" y="5964741"/>
                    <a:pt x="2102801" y="5947275"/>
                    <a:pt x="1205851" y="5552371"/>
                  </a:cubicBezTo>
                  <a:cubicBezTo>
                    <a:pt x="1002222" y="5462107"/>
                    <a:pt x="807849" y="5353328"/>
                    <a:pt x="625046" y="5223719"/>
                  </a:cubicBezTo>
                  <a:cubicBezTo>
                    <a:pt x="276" y="4774715"/>
                    <a:pt x="-221864" y="4103524"/>
                    <a:pt x="264068" y="3453163"/>
                  </a:cubicBezTo>
                  <a:cubicBezTo>
                    <a:pt x="743058" y="2809745"/>
                    <a:pt x="2263332" y="2351484"/>
                    <a:pt x="3019998" y="2011259"/>
                  </a:cubicBezTo>
                  <a:cubicBezTo>
                    <a:pt x="3293046" y="1888593"/>
                    <a:pt x="3577663" y="1745097"/>
                    <a:pt x="3816002" y="1564570"/>
                  </a:cubicBezTo>
                  <a:cubicBezTo>
                    <a:pt x="4491679" y="1057705"/>
                    <a:pt x="4359783" y="460576"/>
                    <a:pt x="3859967" y="0"/>
                  </a:cubicBezTo>
                  <a:close/>
                </a:path>
              </a:pathLst>
            </a:cu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6726851" y="793973"/>
              <a:ext cx="4081232" cy="5055161"/>
            </a:xfrm>
            <a:custGeom>
              <a:avLst/>
              <a:gdLst/>
              <a:ahLst/>
              <a:cxnLst/>
              <a:rect l="l" t="t" r="r" b="b"/>
              <a:pathLst>
                <a:path w="4545444" h="5630150" extrusionOk="0">
                  <a:moveTo>
                    <a:pt x="2256537" y="5459202"/>
                  </a:moveTo>
                  <a:lnTo>
                    <a:pt x="2494614" y="5490324"/>
                  </a:lnTo>
                  <a:cubicBezTo>
                    <a:pt x="3248051" y="5573048"/>
                    <a:pt x="4008214" y="5552417"/>
                    <a:pt x="4501279" y="5522041"/>
                  </a:cubicBezTo>
                  <a:cubicBezTo>
                    <a:pt x="4524421" y="5522041"/>
                    <a:pt x="4542935" y="5538242"/>
                    <a:pt x="4545249" y="5561385"/>
                  </a:cubicBezTo>
                  <a:cubicBezTo>
                    <a:pt x="4547563" y="5584529"/>
                    <a:pt x="4529049" y="5605358"/>
                    <a:pt x="4505907" y="5607672"/>
                  </a:cubicBezTo>
                  <a:cubicBezTo>
                    <a:pt x="3998668" y="5636023"/>
                    <a:pt x="3202626" y="5653742"/>
                    <a:pt x="2419318" y="5557726"/>
                  </a:cubicBezTo>
                  <a:lnTo>
                    <a:pt x="2235390" y="5531069"/>
                  </a:lnTo>
                  <a:close/>
                  <a:moveTo>
                    <a:pt x="618660" y="4907146"/>
                  </a:moveTo>
                  <a:lnTo>
                    <a:pt x="632400" y="4917588"/>
                  </a:lnTo>
                  <a:cubicBezTo>
                    <a:pt x="956939" y="5146045"/>
                    <a:pt x="1389337" y="5295867"/>
                    <a:pt x="1856847" y="5391925"/>
                  </a:cubicBezTo>
                  <a:lnTo>
                    <a:pt x="2034852" y="5423658"/>
                  </a:lnTo>
                  <a:lnTo>
                    <a:pt x="2014093" y="5495358"/>
                  </a:lnTo>
                  <a:lnTo>
                    <a:pt x="1758065" y="5445168"/>
                  </a:lnTo>
                  <a:cubicBezTo>
                    <a:pt x="1328685" y="5348354"/>
                    <a:pt x="931595" y="5204783"/>
                    <a:pt x="623058" y="4995217"/>
                  </a:cubicBezTo>
                  <a:lnTo>
                    <a:pt x="574601" y="4959683"/>
                  </a:lnTo>
                  <a:close/>
                  <a:moveTo>
                    <a:pt x="56894" y="3655972"/>
                  </a:moveTo>
                  <a:lnTo>
                    <a:pt x="114769" y="3681320"/>
                  </a:lnTo>
                  <a:lnTo>
                    <a:pt x="80108" y="3791413"/>
                  </a:lnTo>
                  <a:cubicBezTo>
                    <a:pt x="36211" y="3992545"/>
                    <a:pt x="66151" y="4215012"/>
                    <a:pt x="203845" y="4459754"/>
                  </a:cubicBezTo>
                  <a:cubicBezTo>
                    <a:pt x="264592" y="4567588"/>
                    <a:pt x="341815" y="4665151"/>
                    <a:pt x="432817" y="4753361"/>
                  </a:cubicBezTo>
                  <a:lnTo>
                    <a:pt x="437043" y="4757128"/>
                  </a:lnTo>
                  <a:lnTo>
                    <a:pt x="393339" y="4809243"/>
                  </a:lnTo>
                  <a:lnTo>
                    <a:pt x="316280" y="4730599"/>
                  </a:lnTo>
                  <a:cubicBezTo>
                    <a:pt x="228451" y="4632436"/>
                    <a:pt x="156043" y="4523978"/>
                    <a:pt x="102021" y="4404210"/>
                  </a:cubicBezTo>
                  <a:cubicBezTo>
                    <a:pt x="-16002" y="4141676"/>
                    <a:pt x="-25657" y="3905829"/>
                    <a:pt x="42457" y="3693267"/>
                  </a:cubicBezTo>
                  <a:close/>
                  <a:moveTo>
                    <a:pt x="929004" y="2786814"/>
                  </a:moveTo>
                  <a:lnTo>
                    <a:pt x="956746" y="2834023"/>
                  </a:lnTo>
                  <a:lnTo>
                    <a:pt x="807170" y="2926453"/>
                  </a:lnTo>
                  <a:cubicBezTo>
                    <a:pt x="608715" y="3055790"/>
                    <a:pt x="424743" y="3204817"/>
                    <a:pt x="289168" y="3374474"/>
                  </a:cubicBezTo>
                  <a:lnTo>
                    <a:pt x="202845" y="3497409"/>
                  </a:lnTo>
                  <a:lnTo>
                    <a:pt x="145829" y="3472437"/>
                  </a:lnTo>
                  <a:lnTo>
                    <a:pt x="199129" y="3391464"/>
                  </a:lnTo>
                  <a:cubicBezTo>
                    <a:pt x="360399" y="3169649"/>
                    <a:pt x="606694" y="2977213"/>
                    <a:pt x="889422" y="2808754"/>
                  </a:cubicBezTo>
                  <a:close/>
                  <a:moveTo>
                    <a:pt x="1866690" y="2342652"/>
                  </a:moveTo>
                  <a:lnTo>
                    <a:pt x="1887488" y="2393291"/>
                  </a:lnTo>
                  <a:lnTo>
                    <a:pt x="1840098" y="2412028"/>
                  </a:lnTo>
                  <a:cubicBezTo>
                    <a:pt x="1736774" y="2453321"/>
                    <a:pt x="1640084" y="2493135"/>
                    <a:pt x="1553013" y="2531900"/>
                  </a:cubicBezTo>
                  <a:cubicBezTo>
                    <a:pt x="1462182" y="2572691"/>
                    <a:pt x="1364371" y="2618110"/>
                    <a:pt x="1263822" y="2668275"/>
                  </a:cubicBezTo>
                  <a:lnTo>
                    <a:pt x="1050436" y="2783374"/>
                  </a:lnTo>
                  <a:lnTo>
                    <a:pt x="1022313" y="2735091"/>
                  </a:lnTo>
                  <a:lnTo>
                    <a:pt x="1139549" y="2670106"/>
                  </a:lnTo>
                  <a:cubicBezTo>
                    <a:pt x="1310738" y="2581420"/>
                    <a:pt x="1489289" y="2500060"/>
                    <a:pt x="1666136" y="2425016"/>
                  </a:cubicBezTo>
                  <a:close/>
                  <a:moveTo>
                    <a:pt x="2691412" y="2019045"/>
                  </a:moveTo>
                  <a:lnTo>
                    <a:pt x="2709493" y="2058447"/>
                  </a:lnTo>
                  <a:lnTo>
                    <a:pt x="2515802" y="2143103"/>
                  </a:lnTo>
                  <a:cubicBezTo>
                    <a:pt x="2338903" y="2216486"/>
                    <a:pt x="2163509" y="2284612"/>
                    <a:pt x="1999688" y="2348928"/>
                  </a:cubicBezTo>
                  <a:lnTo>
                    <a:pt x="1967235" y="2361760"/>
                  </a:lnTo>
                  <a:lnTo>
                    <a:pt x="1946919" y="2310047"/>
                  </a:lnTo>
                  <a:lnTo>
                    <a:pt x="2182498" y="2217829"/>
                  </a:lnTo>
                  <a:cubicBezTo>
                    <a:pt x="2346871" y="2154412"/>
                    <a:pt x="2500473" y="2096303"/>
                    <a:pt x="2634236" y="2042495"/>
                  </a:cubicBezTo>
                  <a:close/>
                  <a:moveTo>
                    <a:pt x="3419929" y="1652893"/>
                  </a:moveTo>
                  <a:lnTo>
                    <a:pt x="3435936" y="1679865"/>
                  </a:lnTo>
                  <a:lnTo>
                    <a:pt x="3366230" y="1725659"/>
                  </a:lnTo>
                  <a:cubicBezTo>
                    <a:pt x="3212281" y="1820595"/>
                    <a:pt x="3043056" y="1907857"/>
                    <a:pt x="2868625" y="1988895"/>
                  </a:cubicBezTo>
                  <a:lnTo>
                    <a:pt x="2779467" y="2027864"/>
                  </a:lnTo>
                  <a:lnTo>
                    <a:pt x="2761652" y="1989574"/>
                  </a:lnTo>
                  <a:lnTo>
                    <a:pt x="2818870" y="1964884"/>
                  </a:lnTo>
                  <a:cubicBezTo>
                    <a:pt x="2942679" y="1909918"/>
                    <a:pt x="3080517" y="1845984"/>
                    <a:pt x="3218283" y="1771311"/>
                  </a:cubicBezTo>
                  <a:close/>
                  <a:moveTo>
                    <a:pt x="3856693" y="1280930"/>
                  </a:moveTo>
                  <a:lnTo>
                    <a:pt x="3878857" y="1298486"/>
                  </a:lnTo>
                  <a:lnTo>
                    <a:pt x="3876698" y="1301552"/>
                  </a:lnTo>
                  <a:cubicBezTo>
                    <a:pt x="3781380" y="1419528"/>
                    <a:pt x="3657364" y="1527897"/>
                    <a:pt x="3514716" y="1628110"/>
                  </a:cubicBezTo>
                  <a:lnTo>
                    <a:pt x="3492103" y="1642966"/>
                  </a:lnTo>
                  <a:lnTo>
                    <a:pt x="3475028" y="1614196"/>
                  </a:lnTo>
                  <a:lnTo>
                    <a:pt x="3617263" y="1513296"/>
                  </a:lnTo>
                  <a:cubicBezTo>
                    <a:pt x="3679023" y="1464333"/>
                    <a:pt x="3737239" y="1412242"/>
                    <a:pt x="3790149" y="1356801"/>
                  </a:cubicBezTo>
                  <a:close/>
                  <a:moveTo>
                    <a:pt x="4049529" y="911879"/>
                  </a:moveTo>
                  <a:lnTo>
                    <a:pt x="4075412" y="916031"/>
                  </a:lnTo>
                  <a:lnTo>
                    <a:pt x="4071869" y="931641"/>
                  </a:lnTo>
                  <a:cubicBezTo>
                    <a:pt x="4049346" y="1012031"/>
                    <a:pt x="4013278" y="1094833"/>
                    <a:pt x="3962076" y="1180319"/>
                  </a:cubicBezTo>
                  <a:lnTo>
                    <a:pt x="3914053" y="1248509"/>
                  </a:lnTo>
                  <a:lnTo>
                    <a:pt x="3893587" y="1232095"/>
                  </a:lnTo>
                  <a:lnTo>
                    <a:pt x="3931196" y="1180211"/>
                  </a:lnTo>
                  <a:cubicBezTo>
                    <a:pt x="3971731" y="1117849"/>
                    <a:pt x="4005196" y="1051917"/>
                    <a:pt x="4029829" y="982194"/>
                  </a:cubicBezTo>
                  <a:close/>
                  <a:moveTo>
                    <a:pt x="4087808" y="593511"/>
                  </a:moveTo>
                  <a:lnTo>
                    <a:pt x="4093474" y="622281"/>
                  </a:lnTo>
                  <a:cubicBezTo>
                    <a:pt x="4104254" y="696733"/>
                    <a:pt x="4103603" y="773228"/>
                    <a:pt x="4089935" y="852043"/>
                  </a:cubicBezTo>
                  <a:lnTo>
                    <a:pt x="4087219" y="864013"/>
                  </a:lnTo>
                  <a:lnTo>
                    <a:pt x="4061852" y="860755"/>
                  </a:lnTo>
                  <a:lnTo>
                    <a:pt x="4075471" y="761421"/>
                  </a:lnTo>
                  <a:cubicBezTo>
                    <a:pt x="4078364" y="721499"/>
                    <a:pt x="4078075" y="683239"/>
                    <a:pt x="4074987" y="646404"/>
                  </a:cubicBezTo>
                  <a:lnTo>
                    <a:pt x="4067029" y="597339"/>
                  </a:lnTo>
                  <a:close/>
                  <a:moveTo>
                    <a:pt x="4011395" y="373947"/>
                  </a:moveTo>
                  <a:lnTo>
                    <a:pt x="4028427" y="404785"/>
                  </a:lnTo>
                  <a:cubicBezTo>
                    <a:pt x="4049797" y="451877"/>
                    <a:pt x="4066792" y="499755"/>
                    <a:pt x="4078941" y="548501"/>
                  </a:cubicBezTo>
                  <a:lnTo>
                    <a:pt x="4080499" y="556408"/>
                  </a:lnTo>
                  <a:lnTo>
                    <a:pt x="4060972" y="560005"/>
                  </a:lnTo>
                  <a:lnTo>
                    <a:pt x="4057716" y="539931"/>
                  </a:lnTo>
                  <a:cubicBezTo>
                    <a:pt x="4049418" y="505704"/>
                    <a:pt x="4038706" y="472661"/>
                    <a:pt x="4025964" y="440563"/>
                  </a:cubicBezTo>
                  <a:lnTo>
                    <a:pt x="3997595" y="380051"/>
                  </a:lnTo>
                  <a:close/>
                  <a:moveTo>
                    <a:pt x="3901155" y="197856"/>
                  </a:moveTo>
                  <a:lnTo>
                    <a:pt x="3951662" y="265789"/>
                  </a:lnTo>
                  <a:lnTo>
                    <a:pt x="3997798" y="349324"/>
                  </a:lnTo>
                  <a:lnTo>
                    <a:pt x="3985699" y="354676"/>
                  </a:lnTo>
                  <a:lnTo>
                    <a:pt x="3982036" y="346863"/>
                  </a:lnTo>
                  <a:cubicBezTo>
                    <a:pt x="3965620" y="316415"/>
                    <a:pt x="3947559" y="286672"/>
                    <a:pt x="3928236" y="257395"/>
                  </a:cubicBezTo>
                  <a:lnTo>
                    <a:pt x="3891077" y="204911"/>
                  </a:lnTo>
                  <a:close/>
                  <a:moveTo>
                    <a:pt x="3831079" y="108914"/>
                  </a:moveTo>
                  <a:lnTo>
                    <a:pt x="3851464" y="131023"/>
                  </a:lnTo>
                  <a:lnTo>
                    <a:pt x="3891271" y="184563"/>
                  </a:lnTo>
                  <a:lnTo>
                    <a:pt x="3881402" y="191248"/>
                  </a:lnTo>
                  <a:lnTo>
                    <a:pt x="3866868" y="170720"/>
                  </a:lnTo>
                  <a:lnTo>
                    <a:pt x="3823189" y="115974"/>
                  </a:lnTo>
                  <a:close/>
                  <a:moveTo>
                    <a:pt x="3730658" y="0"/>
                  </a:moveTo>
                  <a:lnTo>
                    <a:pt x="3822781" y="99914"/>
                  </a:lnTo>
                  <a:lnTo>
                    <a:pt x="3814969" y="1056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10527058" y="5580009"/>
              <a:ext cx="471838" cy="430541"/>
            </a:xfrm>
            <a:custGeom>
              <a:avLst/>
              <a:gdLst/>
              <a:ahLst/>
              <a:cxnLst/>
              <a:rect l="l" t="t" r="r" b="b"/>
              <a:pathLst>
                <a:path w="537" h="490" extrusionOk="0">
                  <a:moveTo>
                    <a:pt x="0" y="490"/>
                  </a:moveTo>
                  <a:lnTo>
                    <a:pt x="339" y="0"/>
                  </a:lnTo>
                  <a:lnTo>
                    <a:pt x="537" y="130"/>
                  </a:lnTo>
                  <a:lnTo>
                    <a:pt x="433" y="426"/>
                  </a:lnTo>
                  <a:lnTo>
                    <a:pt x="0" y="490"/>
                  </a:lnTo>
                  <a:close/>
                </a:path>
              </a:pathLst>
            </a:cu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16"/>
          <p:cNvGrpSpPr/>
          <p:nvPr/>
        </p:nvGrpSpPr>
        <p:grpSpPr>
          <a:xfrm>
            <a:off x="9322422" y="1072507"/>
            <a:ext cx="216149" cy="187154"/>
            <a:chOff x="9322422" y="1072507"/>
            <a:chExt cx="216149" cy="187154"/>
          </a:xfrm>
        </p:grpSpPr>
        <p:sp>
          <p:nvSpPr>
            <p:cNvPr id="194" name="Google Shape;194;p16"/>
            <p:cNvSpPr/>
            <p:nvPr/>
          </p:nvSpPr>
          <p:spPr>
            <a:xfrm>
              <a:off x="9467400" y="1081293"/>
              <a:ext cx="36024" cy="43054"/>
            </a:xfrm>
            <a:custGeom>
              <a:avLst/>
              <a:gdLst/>
              <a:ahLst/>
              <a:cxnLst/>
              <a:rect l="l" t="t" r="r" b="b"/>
              <a:pathLst>
                <a:path w="41" h="49" extrusionOk="0">
                  <a:moveTo>
                    <a:pt x="41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41" y="49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9357568" y="1118197"/>
              <a:ext cx="145857" cy="141464"/>
            </a:xfrm>
            <a:custGeom>
              <a:avLst/>
              <a:gdLst/>
              <a:ahLst/>
              <a:cxnLst/>
              <a:rect l="l" t="t" r="r" b="b"/>
              <a:pathLst>
                <a:path w="166" h="161" extrusionOk="0">
                  <a:moveTo>
                    <a:pt x="166" y="85"/>
                  </a:moveTo>
                  <a:lnTo>
                    <a:pt x="166" y="69"/>
                  </a:lnTo>
                  <a:lnTo>
                    <a:pt x="125" y="36"/>
                  </a:lnTo>
                  <a:lnTo>
                    <a:pt x="83" y="0"/>
                  </a:lnTo>
                  <a:lnTo>
                    <a:pt x="0" y="69"/>
                  </a:lnTo>
                  <a:lnTo>
                    <a:pt x="0" y="161"/>
                  </a:lnTo>
                  <a:lnTo>
                    <a:pt x="52" y="161"/>
                  </a:lnTo>
                  <a:lnTo>
                    <a:pt x="52" y="69"/>
                  </a:lnTo>
                  <a:lnTo>
                    <a:pt x="114" y="69"/>
                  </a:lnTo>
                  <a:lnTo>
                    <a:pt x="114" y="161"/>
                  </a:lnTo>
                  <a:lnTo>
                    <a:pt x="166" y="161"/>
                  </a:lnTo>
                  <a:lnTo>
                    <a:pt x="166" y="85"/>
                  </a:lnTo>
                  <a:close/>
                </a:path>
              </a:pathLst>
            </a:cu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9322422" y="1072507"/>
              <a:ext cx="216149" cy="109832"/>
            </a:xfrm>
            <a:custGeom>
              <a:avLst/>
              <a:gdLst/>
              <a:ahLst/>
              <a:cxnLst/>
              <a:rect l="l" t="t" r="r" b="b"/>
              <a:pathLst>
                <a:path w="246" h="125" extrusionOk="0">
                  <a:moveTo>
                    <a:pt x="40" y="111"/>
                  </a:moveTo>
                  <a:lnTo>
                    <a:pt x="123" y="45"/>
                  </a:lnTo>
                  <a:lnTo>
                    <a:pt x="165" y="78"/>
                  </a:lnTo>
                  <a:lnTo>
                    <a:pt x="206" y="111"/>
                  </a:lnTo>
                  <a:lnTo>
                    <a:pt x="224" y="125"/>
                  </a:lnTo>
                  <a:lnTo>
                    <a:pt x="246" y="102"/>
                  </a:lnTo>
                  <a:lnTo>
                    <a:pt x="206" y="69"/>
                  </a:lnTo>
                  <a:lnTo>
                    <a:pt x="165" y="36"/>
                  </a:lnTo>
                  <a:lnTo>
                    <a:pt x="123" y="0"/>
                  </a:lnTo>
                  <a:lnTo>
                    <a:pt x="0" y="102"/>
                  </a:lnTo>
                  <a:lnTo>
                    <a:pt x="21" y="125"/>
                  </a:lnTo>
                  <a:lnTo>
                    <a:pt x="40" y="111"/>
                  </a:lnTo>
                  <a:close/>
                </a:path>
              </a:pathLst>
            </a:cu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" name="Google Shape;197;p16"/>
          <p:cNvSpPr/>
          <p:nvPr/>
        </p:nvSpPr>
        <p:spPr>
          <a:xfrm>
            <a:off x="8499122" y="1367735"/>
            <a:ext cx="681837" cy="238994"/>
          </a:xfrm>
          <a:custGeom>
            <a:avLst/>
            <a:gdLst/>
            <a:ahLst/>
            <a:cxnLst/>
            <a:rect l="l" t="t" r="r" b="b"/>
            <a:pathLst>
              <a:path w="328" h="115" extrusionOk="0">
                <a:moveTo>
                  <a:pt x="250" y="65"/>
                </a:moveTo>
                <a:cubicBezTo>
                  <a:pt x="274" y="115"/>
                  <a:pt x="274" y="115"/>
                  <a:pt x="274" y="115"/>
                </a:cubicBezTo>
                <a:cubicBezTo>
                  <a:pt x="165" y="65"/>
                  <a:pt x="165" y="65"/>
                  <a:pt x="165" y="65"/>
                </a:cubicBezTo>
                <a:cubicBezTo>
                  <a:pt x="102" y="61"/>
                  <a:pt x="44" y="48"/>
                  <a:pt x="24" y="33"/>
                </a:cubicBezTo>
                <a:cubicBezTo>
                  <a:pt x="0" y="15"/>
                  <a:pt x="44" y="0"/>
                  <a:pt x="122" y="0"/>
                </a:cubicBezTo>
                <a:cubicBezTo>
                  <a:pt x="201" y="0"/>
                  <a:pt x="284" y="15"/>
                  <a:pt x="308" y="33"/>
                </a:cubicBezTo>
                <a:cubicBezTo>
                  <a:pt x="328" y="48"/>
                  <a:pt x="302" y="61"/>
                  <a:pt x="250" y="65"/>
                </a:cubicBezTo>
                <a:close/>
              </a:path>
            </a:pathLst>
          </a:custGeom>
          <a:solidFill>
            <a:srgbClr val="D0DB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" name="Google Shape;198;p16"/>
          <p:cNvGrpSpPr/>
          <p:nvPr/>
        </p:nvGrpSpPr>
        <p:grpSpPr>
          <a:xfrm>
            <a:off x="8297910" y="1608487"/>
            <a:ext cx="201212" cy="168702"/>
            <a:chOff x="8297910" y="1608487"/>
            <a:chExt cx="201212" cy="168702"/>
          </a:xfrm>
        </p:grpSpPr>
        <p:sp>
          <p:nvSpPr>
            <p:cNvPr id="199" name="Google Shape;199;p16"/>
            <p:cNvSpPr/>
            <p:nvPr/>
          </p:nvSpPr>
          <p:spPr>
            <a:xfrm>
              <a:off x="8297910" y="1725348"/>
              <a:ext cx="201212" cy="51841"/>
            </a:xfrm>
            <a:custGeom>
              <a:avLst/>
              <a:gdLst/>
              <a:ahLst/>
              <a:cxnLst/>
              <a:rect l="l" t="t" r="r" b="b"/>
              <a:pathLst>
                <a:path w="229" h="59" extrusionOk="0">
                  <a:moveTo>
                    <a:pt x="149" y="31"/>
                  </a:moveTo>
                  <a:lnTo>
                    <a:pt x="78" y="31"/>
                  </a:lnTo>
                  <a:lnTo>
                    <a:pt x="78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229" y="59"/>
                  </a:lnTo>
                  <a:lnTo>
                    <a:pt x="229" y="0"/>
                  </a:lnTo>
                  <a:lnTo>
                    <a:pt x="149" y="0"/>
                  </a:lnTo>
                  <a:lnTo>
                    <a:pt x="149" y="31"/>
                  </a:lnTo>
                  <a:close/>
                </a:path>
              </a:pathLst>
            </a:cu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6"/>
            <p:cNvSpPr/>
            <p:nvPr/>
          </p:nvSpPr>
          <p:spPr>
            <a:xfrm>
              <a:off x="8378746" y="1725348"/>
              <a:ext cx="37782" cy="16694"/>
            </a:xfrm>
            <a:prstGeom prst="rect">
              <a:avLst/>
            </a:pr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6"/>
            <p:cNvSpPr/>
            <p:nvPr/>
          </p:nvSpPr>
          <p:spPr>
            <a:xfrm>
              <a:off x="8297910" y="1608487"/>
              <a:ext cx="201212" cy="106317"/>
            </a:xfrm>
            <a:custGeom>
              <a:avLst/>
              <a:gdLst/>
              <a:ahLst/>
              <a:cxnLst/>
              <a:rect l="l" t="t" r="r" b="b"/>
              <a:pathLst>
                <a:path w="229" h="121" extrusionOk="0">
                  <a:moveTo>
                    <a:pt x="170" y="0"/>
                  </a:moveTo>
                  <a:lnTo>
                    <a:pt x="114" y="0"/>
                  </a:lnTo>
                  <a:lnTo>
                    <a:pt x="114" y="19"/>
                  </a:lnTo>
                  <a:lnTo>
                    <a:pt x="151" y="19"/>
                  </a:lnTo>
                  <a:lnTo>
                    <a:pt x="151" y="43"/>
                  </a:lnTo>
                  <a:lnTo>
                    <a:pt x="114" y="43"/>
                  </a:lnTo>
                  <a:lnTo>
                    <a:pt x="114" y="121"/>
                  </a:lnTo>
                  <a:lnTo>
                    <a:pt x="149" y="121"/>
                  </a:lnTo>
                  <a:lnTo>
                    <a:pt x="229" y="121"/>
                  </a:lnTo>
                  <a:lnTo>
                    <a:pt x="229" y="43"/>
                  </a:lnTo>
                  <a:lnTo>
                    <a:pt x="170" y="43"/>
                  </a:lnTo>
                  <a:lnTo>
                    <a:pt x="170" y="0"/>
                  </a:lnTo>
                  <a:close/>
                  <a:moveTo>
                    <a:pt x="114" y="0"/>
                  </a:moveTo>
                  <a:lnTo>
                    <a:pt x="57" y="0"/>
                  </a:lnTo>
                  <a:lnTo>
                    <a:pt x="57" y="43"/>
                  </a:lnTo>
                  <a:lnTo>
                    <a:pt x="0" y="43"/>
                  </a:lnTo>
                  <a:lnTo>
                    <a:pt x="0" y="121"/>
                  </a:lnTo>
                  <a:lnTo>
                    <a:pt x="78" y="121"/>
                  </a:lnTo>
                  <a:lnTo>
                    <a:pt x="114" y="121"/>
                  </a:lnTo>
                  <a:lnTo>
                    <a:pt x="114" y="43"/>
                  </a:lnTo>
                  <a:lnTo>
                    <a:pt x="78" y="43"/>
                  </a:lnTo>
                  <a:lnTo>
                    <a:pt x="78" y="43"/>
                  </a:lnTo>
                  <a:lnTo>
                    <a:pt x="78" y="19"/>
                  </a:lnTo>
                  <a:lnTo>
                    <a:pt x="114" y="1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2" name="Google Shape;202;p16"/>
          <p:cNvSpPr/>
          <p:nvPr/>
        </p:nvSpPr>
        <p:spPr>
          <a:xfrm>
            <a:off x="7361264" y="1822878"/>
            <a:ext cx="915558" cy="376064"/>
          </a:xfrm>
          <a:custGeom>
            <a:avLst/>
            <a:gdLst/>
            <a:ahLst/>
            <a:cxnLst/>
            <a:rect l="l" t="t" r="r" b="b"/>
            <a:pathLst>
              <a:path w="441" h="181" extrusionOk="0">
                <a:moveTo>
                  <a:pt x="333" y="102"/>
                </a:moveTo>
                <a:cubicBezTo>
                  <a:pt x="356" y="181"/>
                  <a:pt x="356" y="181"/>
                  <a:pt x="356" y="181"/>
                </a:cubicBezTo>
                <a:cubicBezTo>
                  <a:pt x="217" y="102"/>
                  <a:pt x="217" y="102"/>
                  <a:pt x="217" y="102"/>
                </a:cubicBezTo>
                <a:cubicBezTo>
                  <a:pt x="132" y="95"/>
                  <a:pt x="54" y="76"/>
                  <a:pt x="30" y="52"/>
                </a:cubicBezTo>
                <a:cubicBezTo>
                  <a:pt x="0" y="23"/>
                  <a:pt x="63" y="0"/>
                  <a:pt x="170" y="0"/>
                </a:cubicBezTo>
                <a:cubicBezTo>
                  <a:pt x="277" y="0"/>
                  <a:pt x="387" y="23"/>
                  <a:pt x="417" y="52"/>
                </a:cubicBezTo>
                <a:cubicBezTo>
                  <a:pt x="441" y="76"/>
                  <a:pt x="405" y="95"/>
                  <a:pt x="333" y="102"/>
                </a:cubicBezTo>
                <a:close/>
              </a:path>
            </a:pathLst>
          </a:custGeom>
          <a:solidFill>
            <a:srgbClr val="D0DB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6"/>
          <p:cNvSpPr/>
          <p:nvPr/>
        </p:nvSpPr>
        <p:spPr>
          <a:xfrm>
            <a:off x="6096000" y="2524924"/>
            <a:ext cx="1098319" cy="424391"/>
          </a:xfrm>
          <a:custGeom>
            <a:avLst/>
            <a:gdLst/>
            <a:ahLst/>
            <a:cxnLst/>
            <a:rect l="l" t="t" r="r" b="b"/>
            <a:pathLst>
              <a:path w="529" h="204" extrusionOk="0">
                <a:moveTo>
                  <a:pt x="393" y="116"/>
                </a:moveTo>
                <a:cubicBezTo>
                  <a:pt x="408" y="204"/>
                  <a:pt x="408" y="204"/>
                  <a:pt x="408" y="204"/>
                </a:cubicBezTo>
                <a:cubicBezTo>
                  <a:pt x="251" y="116"/>
                  <a:pt x="251" y="116"/>
                  <a:pt x="251" y="116"/>
                </a:cubicBezTo>
                <a:cubicBezTo>
                  <a:pt x="148" y="108"/>
                  <a:pt x="57" y="86"/>
                  <a:pt x="31" y="59"/>
                </a:cubicBezTo>
                <a:cubicBezTo>
                  <a:pt x="0" y="27"/>
                  <a:pt x="80" y="0"/>
                  <a:pt x="210" y="0"/>
                </a:cubicBezTo>
                <a:cubicBezTo>
                  <a:pt x="340" y="0"/>
                  <a:pt x="472" y="27"/>
                  <a:pt x="503" y="59"/>
                </a:cubicBezTo>
                <a:cubicBezTo>
                  <a:pt x="529" y="86"/>
                  <a:pt x="481" y="108"/>
                  <a:pt x="393" y="116"/>
                </a:cubicBezTo>
                <a:close/>
              </a:path>
            </a:pathLst>
          </a:custGeom>
          <a:solidFill>
            <a:srgbClr val="D0DB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6"/>
          <p:cNvSpPr/>
          <p:nvPr/>
        </p:nvSpPr>
        <p:spPr>
          <a:xfrm>
            <a:off x="7140721" y="2203336"/>
            <a:ext cx="182760" cy="184517"/>
          </a:xfrm>
          <a:custGeom>
            <a:avLst/>
            <a:gdLst/>
            <a:ahLst/>
            <a:cxnLst/>
            <a:rect l="l" t="t" r="r" b="b"/>
            <a:pathLst>
              <a:path w="88" h="89" extrusionOk="0">
                <a:moveTo>
                  <a:pt x="47" y="89"/>
                </a:moveTo>
                <a:cubicBezTo>
                  <a:pt x="49" y="89"/>
                  <a:pt x="52" y="88"/>
                  <a:pt x="54" y="88"/>
                </a:cubicBezTo>
                <a:cubicBezTo>
                  <a:pt x="55" y="87"/>
                  <a:pt x="57" y="87"/>
                  <a:pt x="58" y="86"/>
                </a:cubicBezTo>
                <a:cubicBezTo>
                  <a:pt x="59" y="86"/>
                  <a:pt x="59" y="86"/>
                  <a:pt x="60" y="86"/>
                </a:cubicBezTo>
                <a:cubicBezTo>
                  <a:pt x="61" y="85"/>
                  <a:pt x="63" y="85"/>
                  <a:pt x="64" y="84"/>
                </a:cubicBezTo>
                <a:cubicBezTo>
                  <a:pt x="65" y="84"/>
                  <a:pt x="65" y="83"/>
                  <a:pt x="66" y="83"/>
                </a:cubicBezTo>
                <a:cubicBezTo>
                  <a:pt x="69" y="81"/>
                  <a:pt x="71" y="79"/>
                  <a:pt x="74" y="77"/>
                </a:cubicBezTo>
                <a:cubicBezTo>
                  <a:pt x="74" y="77"/>
                  <a:pt x="75" y="76"/>
                  <a:pt x="75" y="76"/>
                </a:cubicBezTo>
                <a:cubicBezTo>
                  <a:pt x="76" y="75"/>
                  <a:pt x="76" y="75"/>
                  <a:pt x="77" y="74"/>
                </a:cubicBezTo>
                <a:cubicBezTo>
                  <a:pt x="77" y="73"/>
                  <a:pt x="78" y="73"/>
                  <a:pt x="79" y="72"/>
                </a:cubicBezTo>
                <a:cubicBezTo>
                  <a:pt x="80" y="71"/>
                  <a:pt x="81" y="69"/>
                  <a:pt x="82" y="68"/>
                </a:cubicBezTo>
                <a:cubicBezTo>
                  <a:pt x="82" y="67"/>
                  <a:pt x="82" y="67"/>
                  <a:pt x="82" y="67"/>
                </a:cubicBezTo>
                <a:cubicBezTo>
                  <a:pt x="83" y="66"/>
                  <a:pt x="83" y="65"/>
                  <a:pt x="83" y="65"/>
                </a:cubicBezTo>
                <a:cubicBezTo>
                  <a:pt x="84" y="64"/>
                  <a:pt x="84" y="64"/>
                  <a:pt x="84" y="64"/>
                </a:cubicBezTo>
                <a:cubicBezTo>
                  <a:pt x="84" y="63"/>
                  <a:pt x="84" y="62"/>
                  <a:pt x="85" y="62"/>
                </a:cubicBezTo>
                <a:cubicBezTo>
                  <a:pt x="85" y="61"/>
                  <a:pt x="85" y="60"/>
                  <a:pt x="86" y="60"/>
                </a:cubicBezTo>
                <a:cubicBezTo>
                  <a:pt x="86" y="58"/>
                  <a:pt x="86" y="57"/>
                  <a:pt x="87" y="56"/>
                </a:cubicBezTo>
                <a:cubicBezTo>
                  <a:pt x="87" y="55"/>
                  <a:pt x="87" y="54"/>
                  <a:pt x="87" y="53"/>
                </a:cubicBezTo>
                <a:cubicBezTo>
                  <a:pt x="87" y="53"/>
                  <a:pt x="88" y="52"/>
                  <a:pt x="88" y="51"/>
                </a:cubicBezTo>
                <a:cubicBezTo>
                  <a:pt x="88" y="50"/>
                  <a:pt x="88" y="50"/>
                  <a:pt x="88" y="49"/>
                </a:cubicBezTo>
                <a:cubicBezTo>
                  <a:pt x="88" y="47"/>
                  <a:pt x="88" y="46"/>
                  <a:pt x="88" y="44"/>
                </a:cubicBezTo>
                <a:cubicBezTo>
                  <a:pt x="88" y="43"/>
                  <a:pt x="88" y="41"/>
                  <a:pt x="88" y="40"/>
                </a:cubicBezTo>
                <a:cubicBezTo>
                  <a:pt x="88" y="39"/>
                  <a:pt x="88" y="38"/>
                  <a:pt x="88" y="38"/>
                </a:cubicBezTo>
                <a:cubicBezTo>
                  <a:pt x="88" y="37"/>
                  <a:pt x="87" y="36"/>
                  <a:pt x="87" y="36"/>
                </a:cubicBezTo>
                <a:cubicBezTo>
                  <a:pt x="87" y="35"/>
                  <a:pt x="87" y="34"/>
                  <a:pt x="87" y="33"/>
                </a:cubicBezTo>
                <a:cubicBezTo>
                  <a:pt x="86" y="32"/>
                  <a:pt x="86" y="31"/>
                  <a:pt x="86" y="29"/>
                </a:cubicBezTo>
                <a:cubicBezTo>
                  <a:pt x="85" y="29"/>
                  <a:pt x="85" y="29"/>
                  <a:pt x="85" y="28"/>
                </a:cubicBezTo>
                <a:cubicBezTo>
                  <a:pt x="85" y="27"/>
                  <a:pt x="84" y="26"/>
                  <a:pt x="84" y="25"/>
                </a:cubicBezTo>
                <a:cubicBezTo>
                  <a:pt x="84" y="25"/>
                  <a:pt x="84" y="25"/>
                  <a:pt x="83" y="24"/>
                </a:cubicBezTo>
                <a:cubicBezTo>
                  <a:pt x="83" y="24"/>
                  <a:pt x="83" y="23"/>
                  <a:pt x="82" y="22"/>
                </a:cubicBezTo>
                <a:cubicBezTo>
                  <a:pt x="81" y="21"/>
                  <a:pt x="80" y="19"/>
                  <a:pt x="79" y="17"/>
                </a:cubicBezTo>
                <a:cubicBezTo>
                  <a:pt x="78" y="16"/>
                  <a:pt x="77" y="15"/>
                  <a:pt x="77" y="15"/>
                </a:cubicBezTo>
                <a:cubicBezTo>
                  <a:pt x="76" y="14"/>
                  <a:pt x="76" y="14"/>
                  <a:pt x="75" y="13"/>
                </a:cubicBezTo>
                <a:cubicBezTo>
                  <a:pt x="75" y="13"/>
                  <a:pt x="74" y="12"/>
                  <a:pt x="74" y="12"/>
                </a:cubicBezTo>
                <a:cubicBezTo>
                  <a:pt x="73" y="11"/>
                  <a:pt x="72" y="10"/>
                  <a:pt x="71" y="9"/>
                </a:cubicBezTo>
                <a:cubicBezTo>
                  <a:pt x="69" y="8"/>
                  <a:pt x="68" y="7"/>
                  <a:pt x="66" y="6"/>
                </a:cubicBezTo>
                <a:cubicBezTo>
                  <a:pt x="65" y="6"/>
                  <a:pt x="65" y="5"/>
                  <a:pt x="64" y="5"/>
                </a:cubicBezTo>
                <a:cubicBezTo>
                  <a:pt x="64" y="5"/>
                  <a:pt x="64" y="5"/>
                  <a:pt x="63" y="5"/>
                </a:cubicBezTo>
                <a:cubicBezTo>
                  <a:pt x="63" y="4"/>
                  <a:pt x="63" y="4"/>
                  <a:pt x="62" y="4"/>
                </a:cubicBezTo>
                <a:cubicBezTo>
                  <a:pt x="62" y="4"/>
                  <a:pt x="62" y="4"/>
                  <a:pt x="62" y="4"/>
                </a:cubicBezTo>
                <a:cubicBezTo>
                  <a:pt x="61" y="4"/>
                  <a:pt x="61" y="3"/>
                  <a:pt x="60" y="3"/>
                </a:cubicBezTo>
                <a:cubicBezTo>
                  <a:pt x="60" y="3"/>
                  <a:pt x="60" y="3"/>
                  <a:pt x="60" y="3"/>
                </a:cubicBezTo>
                <a:cubicBezTo>
                  <a:pt x="60" y="3"/>
                  <a:pt x="59" y="3"/>
                  <a:pt x="58" y="3"/>
                </a:cubicBezTo>
                <a:cubicBezTo>
                  <a:pt x="58" y="3"/>
                  <a:pt x="58" y="2"/>
                  <a:pt x="58" y="2"/>
                </a:cubicBezTo>
                <a:cubicBezTo>
                  <a:pt x="57" y="2"/>
                  <a:pt x="55" y="2"/>
                  <a:pt x="54" y="1"/>
                </a:cubicBezTo>
                <a:cubicBezTo>
                  <a:pt x="54" y="1"/>
                  <a:pt x="53" y="1"/>
                  <a:pt x="53" y="1"/>
                </a:cubicBezTo>
                <a:cubicBezTo>
                  <a:pt x="53" y="1"/>
                  <a:pt x="52" y="1"/>
                  <a:pt x="52" y="1"/>
                </a:cubicBezTo>
                <a:cubicBezTo>
                  <a:pt x="50" y="1"/>
                  <a:pt x="49" y="0"/>
                  <a:pt x="47" y="0"/>
                </a:cubicBezTo>
                <a:cubicBezTo>
                  <a:pt x="47" y="3"/>
                  <a:pt x="47" y="3"/>
                  <a:pt x="47" y="3"/>
                </a:cubicBezTo>
                <a:cubicBezTo>
                  <a:pt x="49" y="3"/>
                  <a:pt x="51" y="3"/>
                  <a:pt x="52" y="3"/>
                </a:cubicBezTo>
                <a:cubicBezTo>
                  <a:pt x="52" y="4"/>
                  <a:pt x="52" y="3"/>
                  <a:pt x="51" y="4"/>
                </a:cubicBezTo>
                <a:cubicBezTo>
                  <a:pt x="51" y="4"/>
                  <a:pt x="51" y="4"/>
                  <a:pt x="51" y="4"/>
                </a:cubicBezTo>
                <a:cubicBezTo>
                  <a:pt x="50" y="4"/>
                  <a:pt x="49" y="4"/>
                  <a:pt x="48" y="4"/>
                </a:cubicBezTo>
                <a:cubicBezTo>
                  <a:pt x="48" y="4"/>
                  <a:pt x="49" y="4"/>
                  <a:pt x="49" y="5"/>
                </a:cubicBezTo>
                <a:cubicBezTo>
                  <a:pt x="50" y="5"/>
                  <a:pt x="50" y="5"/>
                  <a:pt x="51" y="5"/>
                </a:cubicBezTo>
                <a:cubicBezTo>
                  <a:pt x="52" y="5"/>
                  <a:pt x="52" y="5"/>
                  <a:pt x="53" y="5"/>
                </a:cubicBezTo>
                <a:cubicBezTo>
                  <a:pt x="53" y="4"/>
                  <a:pt x="53" y="4"/>
                  <a:pt x="53" y="4"/>
                </a:cubicBezTo>
                <a:cubicBezTo>
                  <a:pt x="53" y="4"/>
                  <a:pt x="53" y="4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4" y="4"/>
                  <a:pt x="54" y="5"/>
                </a:cubicBezTo>
                <a:cubicBezTo>
                  <a:pt x="55" y="5"/>
                  <a:pt x="55" y="5"/>
                  <a:pt x="56" y="4"/>
                </a:cubicBezTo>
                <a:cubicBezTo>
                  <a:pt x="56" y="4"/>
                  <a:pt x="56" y="4"/>
                  <a:pt x="56" y="4"/>
                </a:cubicBezTo>
                <a:cubicBezTo>
                  <a:pt x="57" y="4"/>
                  <a:pt x="57" y="5"/>
                  <a:pt x="58" y="5"/>
                </a:cubicBezTo>
                <a:cubicBezTo>
                  <a:pt x="59" y="5"/>
                  <a:pt x="60" y="6"/>
                  <a:pt x="61" y="6"/>
                </a:cubicBezTo>
                <a:cubicBezTo>
                  <a:pt x="61" y="6"/>
                  <a:pt x="60" y="6"/>
                  <a:pt x="60" y="6"/>
                </a:cubicBezTo>
                <a:cubicBezTo>
                  <a:pt x="60" y="6"/>
                  <a:pt x="60" y="6"/>
                  <a:pt x="59" y="6"/>
                </a:cubicBezTo>
                <a:cubicBezTo>
                  <a:pt x="59" y="6"/>
                  <a:pt x="60" y="7"/>
                  <a:pt x="60" y="7"/>
                </a:cubicBezTo>
                <a:cubicBezTo>
                  <a:pt x="61" y="7"/>
                  <a:pt x="61" y="7"/>
                  <a:pt x="61" y="8"/>
                </a:cubicBezTo>
                <a:cubicBezTo>
                  <a:pt x="61" y="9"/>
                  <a:pt x="60" y="8"/>
                  <a:pt x="60" y="8"/>
                </a:cubicBezTo>
                <a:cubicBezTo>
                  <a:pt x="59" y="8"/>
                  <a:pt x="58" y="9"/>
                  <a:pt x="57" y="8"/>
                </a:cubicBezTo>
                <a:cubicBezTo>
                  <a:pt x="57" y="7"/>
                  <a:pt x="58" y="7"/>
                  <a:pt x="58" y="7"/>
                </a:cubicBezTo>
                <a:cubicBezTo>
                  <a:pt x="58" y="7"/>
                  <a:pt x="58" y="7"/>
                  <a:pt x="58" y="7"/>
                </a:cubicBezTo>
                <a:cubicBezTo>
                  <a:pt x="58" y="7"/>
                  <a:pt x="57" y="7"/>
                  <a:pt x="57" y="7"/>
                </a:cubicBezTo>
                <a:cubicBezTo>
                  <a:pt x="57" y="7"/>
                  <a:pt x="57" y="8"/>
                  <a:pt x="56" y="8"/>
                </a:cubicBezTo>
                <a:cubicBezTo>
                  <a:pt x="56" y="8"/>
                  <a:pt x="56" y="8"/>
                  <a:pt x="55" y="8"/>
                </a:cubicBezTo>
                <a:cubicBezTo>
                  <a:pt x="55" y="8"/>
                  <a:pt x="54" y="8"/>
                  <a:pt x="54" y="9"/>
                </a:cubicBezTo>
                <a:cubicBezTo>
                  <a:pt x="53" y="9"/>
                  <a:pt x="53" y="9"/>
                  <a:pt x="53" y="9"/>
                </a:cubicBezTo>
                <a:cubicBezTo>
                  <a:pt x="52" y="9"/>
                  <a:pt x="52" y="9"/>
                  <a:pt x="51" y="10"/>
                </a:cubicBezTo>
                <a:cubicBezTo>
                  <a:pt x="50" y="10"/>
                  <a:pt x="50" y="10"/>
                  <a:pt x="49" y="11"/>
                </a:cubicBezTo>
                <a:cubicBezTo>
                  <a:pt x="49" y="11"/>
                  <a:pt x="49" y="11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3"/>
                  <a:pt x="49" y="13"/>
                  <a:pt x="49" y="13"/>
                </a:cubicBezTo>
                <a:cubicBezTo>
                  <a:pt x="49" y="13"/>
                  <a:pt x="50" y="13"/>
                  <a:pt x="50" y="13"/>
                </a:cubicBezTo>
                <a:cubicBezTo>
                  <a:pt x="51" y="13"/>
                  <a:pt x="51" y="14"/>
                  <a:pt x="52" y="14"/>
                </a:cubicBezTo>
                <a:cubicBezTo>
                  <a:pt x="52" y="14"/>
                  <a:pt x="53" y="15"/>
                  <a:pt x="53" y="15"/>
                </a:cubicBezTo>
                <a:cubicBezTo>
                  <a:pt x="54" y="15"/>
                  <a:pt x="55" y="15"/>
                  <a:pt x="55" y="15"/>
                </a:cubicBezTo>
                <a:cubicBezTo>
                  <a:pt x="55" y="16"/>
                  <a:pt x="54" y="16"/>
                  <a:pt x="54" y="16"/>
                </a:cubicBezTo>
                <a:cubicBezTo>
                  <a:pt x="55" y="17"/>
                  <a:pt x="54" y="17"/>
                  <a:pt x="54" y="17"/>
                </a:cubicBezTo>
                <a:cubicBezTo>
                  <a:pt x="54" y="18"/>
                  <a:pt x="54" y="18"/>
                  <a:pt x="55" y="18"/>
                </a:cubicBezTo>
                <a:cubicBezTo>
                  <a:pt x="55" y="18"/>
                  <a:pt x="56" y="18"/>
                  <a:pt x="56" y="17"/>
                </a:cubicBezTo>
                <a:cubicBezTo>
                  <a:pt x="56" y="17"/>
                  <a:pt x="56" y="16"/>
                  <a:pt x="57" y="15"/>
                </a:cubicBezTo>
                <a:cubicBezTo>
                  <a:pt x="59" y="15"/>
                  <a:pt x="61" y="14"/>
                  <a:pt x="61" y="12"/>
                </a:cubicBezTo>
                <a:cubicBezTo>
                  <a:pt x="61" y="12"/>
                  <a:pt x="61" y="12"/>
                  <a:pt x="61" y="11"/>
                </a:cubicBezTo>
                <a:cubicBezTo>
                  <a:pt x="61" y="11"/>
                  <a:pt x="61" y="11"/>
                  <a:pt x="61" y="10"/>
                </a:cubicBezTo>
                <a:cubicBezTo>
                  <a:pt x="61" y="10"/>
                  <a:pt x="62" y="10"/>
                  <a:pt x="62" y="10"/>
                </a:cubicBezTo>
                <a:cubicBezTo>
                  <a:pt x="62" y="9"/>
                  <a:pt x="62" y="9"/>
                  <a:pt x="62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3" y="9"/>
                  <a:pt x="63" y="9"/>
                  <a:pt x="63" y="9"/>
                </a:cubicBezTo>
                <a:cubicBezTo>
                  <a:pt x="63" y="9"/>
                  <a:pt x="64" y="9"/>
                  <a:pt x="64" y="9"/>
                </a:cubicBezTo>
                <a:cubicBezTo>
                  <a:pt x="65" y="9"/>
                  <a:pt x="65" y="9"/>
                  <a:pt x="65" y="9"/>
                </a:cubicBezTo>
                <a:cubicBezTo>
                  <a:pt x="66" y="9"/>
                  <a:pt x="66" y="10"/>
                  <a:pt x="66" y="10"/>
                </a:cubicBezTo>
                <a:cubicBezTo>
                  <a:pt x="66" y="10"/>
                  <a:pt x="67" y="10"/>
                  <a:pt x="67" y="10"/>
                </a:cubicBezTo>
                <a:cubicBezTo>
                  <a:pt x="67" y="11"/>
                  <a:pt x="66" y="11"/>
                  <a:pt x="66" y="11"/>
                </a:cubicBezTo>
                <a:cubicBezTo>
                  <a:pt x="66" y="11"/>
                  <a:pt x="66" y="11"/>
                  <a:pt x="66" y="11"/>
                </a:cubicBezTo>
                <a:cubicBezTo>
                  <a:pt x="66" y="12"/>
                  <a:pt x="67" y="12"/>
                  <a:pt x="67" y="12"/>
                </a:cubicBezTo>
                <a:cubicBezTo>
                  <a:pt x="68" y="12"/>
                  <a:pt x="68" y="12"/>
                  <a:pt x="68" y="12"/>
                </a:cubicBezTo>
                <a:cubicBezTo>
                  <a:pt x="69" y="12"/>
                  <a:pt x="69" y="11"/>
                  <a:pt x="69" y="11"/>
                </a:cubicBezTo>
                <a:cubicBezTo>
                  <a:pt x="70" y="11"/>
                  <a:pt x="70" y="12"/>
                  <a:pt x="71" y="12"/>
                </a:cubicBezTo>
                <a:cubicBezTo>
                  <a:pt x="71" y="12"/>
                  <a:pt x="71" y="13"/>
                  <a:pt x="71" y="13"/>
                </a:cubicBezTo>
                <a:cubicBezTo>
                  <a:pt x="71" y="13"/>
                  <a:pt x="71" y="14"/>
                  <a:pt x="71" y="14"/>
                </a:cubicBezTo>
                <a:cubicBezTo>
                  <a:pt x="71" y="15"/>
                  <a:pt x="72" y="15"/>
                  <a:pt x="72" y="15"/>
                </a:cubicBezTo>
                <a:cubicBezTo>
                  <a:pt x="73" y="15"/>
                  <a:pt x="73" y="16"/>
                  <a:pt x="73" y="16"/>
                </a:cubicBezTo>
                <a:cubicBezTo>
                  <a:pt x="73" y="16"/>
                  <a:pt x="73" y="16"/>
                  <a:pt x="73" y="17"/>
                </a:cubicBezTo>
                <a:cubicBezTo>
                  <a:pt x="73" y="17"/>
                  <a:pt x="73" y="17"/>
                  <a:pt x="73" y="18"/>
                </a:cubicBezTo>
                <a:cubicBezTo>
                  <a:pt x="72" y="19"/>
                  <a:pt x="72" y="19"/>
                  <a:pt x="72" y="19"/>
                </a:cubicBezTo>
                <a:cubicBezTo>
                  <a:pt x="72" y="20"/>
                  <a:pt x="73" y="19"/>
                  <a:pt x="73" y="20"/>
                </a:cubicBezTo>
                <a:cubicBezTo>
                  <a:pt x="74" y="20"/>
                  <a:pt x="73" y="20"/>
                  <a:pt x="73" y="21"/>
                </a:cubicBezTo>
                <a:cubicBezTo>
                  <a:pt x="74" y="21"/>
                  <a:pt x="74" y="22"/>
                  <a:pt x="73" y="22"/>
                </a:cubicBezTo>
                <a:cubicBezTo>
                  <a:pt x="73" y="22"/>
                  <a:pt x="73" y="22"/>
                  <a:pt x="72" y="22"/>
                </a:cubicBezTo>
                <a:cubicBezTo>
                  <a:pt x="72" y="22"/>
                  <a:pt x="72" y="22"/>
                  <a:pt x="71" y="21"/>
                </a:cubicBezTo>
                <a:cubicBezTo>
                  <a:pt x="71" y="21"/>
                  <a:pt x="71" y="21"/>
                  <a:pt x="71" y="21"/>
                </a:cubicBezTo>
                <a:cubicBezTo>
                  <a:pt x="70" y="21"/>
                  <a:pt x="69" y="21"/>
                  <a:pt x="69" y="21"/>
                </a:cubicBezTo>
                <a:cubicBezTo>
                  <a:pt x="70" y="20"/>
                  <a:pt x="70" y="20"/>
                  <a:pt x="71" y="19"/>
                </a:cubicBezTo>
                <a:cubicBezTo>
                  <a:pt x="71" y="19"/>
                  <a:pt x="72" y="19"/>
                  <a:pt x="72" y="18"/>
                </a:cubicBezTo>
                <a:cubicBezTo>
                  <a:pt x="71" y="18"/>
                  <a:pt x="71" y="18"/>
                  <a:pt x="70" y="18"/>
                </a:cubicBezTo>
                <a:cubicBezTo>
                  <a:pt x="70" y="19"/>
                  <a:pt x="69" y="19"/>
                  <a:pt x="69" y="19"/>
                </a:cubicBezTo>
                <a:cubicBezTo>
                  <a:pt x="68" y="19"/>
                  <a:pt x="67" y="19"/>
                  <a:pt x="67" y="19"/>
                </a:cubicBezTo>
                <a:cubicBezTo>
                  <a:pt x="66" y="20"/>
                  <a:pt x="67" y="19"/>
                  <a:pt x="67" y="20"/>
                </a:cubicBezTo>
                <a:cubicBezTo>
                  <a:pt x="67" y="20"/>
                  <a:pt x="67" y="20"/>
                  <a:pt x="66" y="20"/>
                </a:cubicBezTo>
                <a:cubicBezTo>
                  <a:pt x="66" y="20"/>
                  <a:pt x="66" y="19"/>
                  <a:pt x="66" y="19"/>
                </a:cubicBezTo>
                <a:cubicBezTo>
                  <a:pt x="66" y="19"/>
                  <a:pt x="65" y="19"/>
                  <a:pt x="64" y="19"/>
                </a:cubicBezTo>
                <a:cubicBezTo>
                  <a:pt x="64" y="19"/>
                  <a:pt x="64" y="19"/>
                  <a:pt x="63" y="20"/>
                </a:cubicBezTo>
                <a:cubicBezTo>
                  <a:pt x="64" y="20"/>
                  <a:pt x="65" y="20"/>
                  <a:pt x="65" y="20"/>
                </a:cubicBezTo>
                <a:cubicBezTo>
                  <a:pt x="65" y="21"/>
                  <a:pt x="64" y="21"/>
                  <a:pt x="64" y="22"/>
                </a:cubicBezTo>
                <a:cubicBezTo>
                  <a:pt x="64" y="22"/>
                  <a:pt x="65" y="23"/>
                  <a:pt x="65" y="23"/>
                </a:cubicBezTo>
                <a:cubicBezTo>
                  <a:pt x="65" y="23"/>
                  <a:pt x="65" y="23"/>
                  <a:pt x="66" y="23"/>
                </a:cubicBezTo>
                <a:cubicBezTo>
                  <a:pt x="66" y="23"/>
                  <a:pt x="66" y="23"/>
                  <a:pt x="66" y="23"/>
                </a:cubicBezTo>
                <a:cubicBezTo>
                  <a:pt x="67" y="23"/>
                  <a:pt x="67" y="22"/>
                  <a:pt x="67" y="22"/>
                </a:cubicBezTo>
                <a:cubicBezTo>
                  <a:pt x="68" y="23"/>
                  <a:pt x="67" y="23"/>
                  <a:pt x="66" y="23"/>
                </a:cubicBezTo>
                <a:cubicBezTo>
                  <a:pt x="65" y="24"/>
                  <a:pt x="64" y="24"/>
                  <a:pt x="64" y="24"/>
                </a:cubicBezTo>
                <a:cubicBezTo>
                  <a:pt x="64" y="24"/>
                  <a:pt x="62" y="25"/>
                  <a:pt x="62" y="25"/>
                </a:cubicBezTo>
                <a:cubicBezTo>
                  <a:pt x="62" y="24"/>
                  <a:pt x="63" y="24"/>
                  <a:pt x="63" y="24"/>
                </a:cubicBezTo>
                <a:cubicBezTo>
                  <a:pt x="62" y="23"/>
                  <a:pt x="61" y="24"/>
                  <a:pt x="61" y="24"/>
                </a:cubicBezTo>
                <a:cubicBezTo>
                  <a:pt x="60" y="24"/>
                  <a:pt x="58" y="25"/>
                  <a:pt x="58" y="26"/>
                </a:cubicBezTo>
                <a:cubicBezTo>
                  <a:pt x="58" y="26"/>
                  <a:pt x="58" y="26"/>
                  <a:pt x="58" y="27"/>
                </a:cubicBezTo>
                <a:cubicBezTo>
                  <a:pt x="58" y="27"/>
                  <a:pt x="57" y="27"/>
                  <a:pt x="57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5" y="27"/>
                  <a:pt x="55" y="27"/>
                </a:cubicBezTo>
                <a:cubicBezTo>
                  <a:pt x="55" y="28"/>
                  <a:pt x="55" y="28"/>
                  <a:pt x="54" y="28"/>
                </a:cubicBezTo>
                <a:cubicBezTo>
                  <a:pt x="54" y="29"/>
                  <a:pt x="54" y="29"/>
                  <a:pt x="53" y="29"/>
                </a:cubicBezTo>
                <a:cubicBezTo>
                  <a:pt x="53" y="29"/>
                  <a:pt x="53" y="30"/>
                  <a:pt x="53" y="30"/>
                </a:cubicBezTo>
                <a:cubicBezTo>
                  <a:pt x="52" y="30"/>
                  <a:pt x="52" y="30"/>
                  <a:pt x="52" y="30"/>
                </a:cubicBezTo>
                <a:cubicBezTo>
                  <a:pt x="52" y="30"/>
                  <a:pt x="52" y="31"/>
                  <a:pt x="52" y="32"/>
                </a:cubicBezTo>
                <a:cubicBezTo>
                  <a:pt x="51" y="32"/>
                  <a:pt x="51" y="33"/>
                  <a:pt x="50" y="33"/>
                </a:cubicBezTo>
                <a:cubicBezTo>
                  <a:pt x="50" y="33"/>
                  <a:pt x="49" y="33"/>
                  <a:pt x="49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7" y="34"/>
                  <a:pt x="47" y="35"/>
                  <a:pt x="47" y="35"/>
                </a:cubicBezTo>
                <a:cubicBezTo>
                  <a:pt x="47" y="55"/>
                  <a:pt x="47" y="55"/>
                  <a:pt x="47" y="55"/>
                </a:cubicBezTo>
                <a:cubicBezTo>
                  <a:pt x="47" y="55"/>
                  <a:pt x="47" y="55"/>
                  <a:pt x="48" y="55"/>
                </a:cubicBezTo>
                <a:cubicBezTo>
                  <a:pt x="48" y="54"/>
                  <a:pt x="48" y="54"/>
                  <a:pt x="48" y="54"/>
                </a:cubicBezTo>
                <a:cubicBezTo>
                  <a:pt x="49" y="53"/>
                  <a:pt x="49" y="53"/>
                  <a:pt x="50" y="53"/>
                </a:cubicBezTo>
                <a:cubicBezTo>
                  <a:pt x="50" y="53"/>
                  <a:pt x="50" y="53"/>
                  <a:pt x="51" y="53"/>
                </a:cubicBezTo>
                <a:cubicBezTo>
                  <a:pt x="51" y="53"/>
                  <a:pt x="51" y="52"/>
                  <a:pt x="51" y="52"/>
                </a:cubicBezTo>
                <a:cubicBezTo>
                  <a:pt x="52" y="53"/>
                  <a:pt x="51" y="53"/>
                  <a:pt x="51" y="53"/>
                </a:cubicBezTo>
                <a:cubicBezTo>
                  <a:pt x="52" y="54"/>
                  <a:pt x="52" y="53"/>
                  <a:pt x="53" y="53"/>
                </a:cubicBezTo>
                <a:cubicBezTo>
                  <a:pt x="53" y="53"/>
                  <a:pt x="53" y="53"/>
                  <a:pt x="54" y="53"/>
                </a:cubicBezTo>
                <a:cubicBezTo>
                  <a:pt x="54" y="53"/>
                  <a:pt x="54" y="54"/>
                  <a:pt x="55" y="54"/>
                </a:cubicBezTo>
                <a:cubicBezTo>
                  <a:pt x="55" y="54"/>
                  <a:pt x="55" y="54"/>
                  <a:pt x="56" y="54"/>
                </a:cubicBezTo>
                <a:cubicBezTo>
                  <a:pt x="56" y="54"/>
                  <a:pt x="56" y="54"/>
                  <a:pt x="57" y="54"/>
                </a:cubicBezTo>
                <a:cubicBezTo>
                  <a:pt x="57" y="54"/>
                  <a:pt x="58" y="54"/>
                  <a:pt x="58" y="54"/>
                </a:cubicBezTo>
                <a:cubicBezTo>
                  <a:pt x="59" y="54"/>
                  <a:pt x="59" y="54"/>
                  <a:pt x="59" y="54"/>
                </a:cubicBezTo>
                <a:cubicBezTo>
                  <a:pt x="60" y="54"/>
                  <a:pt x="60" y="54"/>
                  <a:pt x="60" y="54"/>
                </a:cubicBezTo>
                <a:cubicBezTo>
                  <a:pt x="60" y="55"/>
                  <a:pt x="60" y="55"/>
                  <a:pt x="60" y="55"/>
                </a:cubicBezTo>
                <a:cubicBezTo>
                  <a:pt x="61" y="55"/>
                  <a:pt x="61" y="55"/>
                  <a:pt x="61" y="56"/>
                </a:cubicBezTo>
                <a:cubicBezTo>
                  <a:pt x="61" y="56"/>
                  <a:pt x="61" y="56"/>
                  <a:pt x="62" y="56"/>
                </a:cubicBezTo>
                <a:cubicBezTo>
                  <a:pt x="62" y="56"/>
                  <a:pt x="62" y="57"/>
                  <a:pt x="63" y="57"/>
                </a:cubicBezTo>
                <a:cubicBezTo>
                  <a:pt x="63" y="58"/>
                  <a:pt x="64" y="58"/>
                  <a:pt x="64" y="58"/>
                </a:cubicBezTo>
                <a:cubicBezTo>
                  <a:pt x="65" y="58"/>
                  <a:pt x="65" y="58"/>
                  <a:pt x="66" y="58"/>
                </a:cubicBezTo>
                <a:cubicBezTo>
                  <a:pt x="67" y="58"/>
                  <a:pt x="67" y="59"/>
                  <a:pt x="68" y="59"/>
                </a:cubicBezTo>
                <a:cubicBezTo>
                  <a:pt x="68" y="59"/>
                  <a:pt x="69" y="60"/>
                  <a:pt x="69" y="60"/>
                </a:cubicBezTo>
                <a:cubicBezTo>
                  <a:pt x="69" y="60"/>
                  <a:pt x="69" y="61"/>
                  <a:pt x="69" y="61"/>
                </a:cubicBezTo>
                <a:cubicBezTo>
                  <a:pt x="69" y="61"/>
                  <a:pt x="70" y="62"/>
                  <a:pt x="70" y="63"/>
                </a:cubicBezTo>
                <a:cubicBezTo>
                  <a:pt x="70" y="63"/>
                  <a:pt x="70" y="63"/>
                  <a:pt x="71" y="63"/>
                </a:cubicBezTo>
                <a:cubicBezTo>
                  <a:pt x="71" y="63"/>
                  <a:pt x="71" y="64"/>
                  <a:pt x="71" y="64"/>
                </a:cubicBezTo>
                <a:cubicBezTo>
                  <a:pt x="72" y="64"/>
                  <a:pt x="72" y="64"/>
                  <a:pt x="72" y="64"/>
                </a:cubicBezTo>
                <a:cubicBezTo>
                  <a:pt x="72" y="64"/>
                  <a:pt x="73" y="64"/>
                  <a:pt x="73" y="64"/>
                </a:cubicBezTo>
                <a:cubicBezTo>
                  <a:pt x="74" y="64"/>
                  <a:pt x="74" y="64"/>
                  <a:pt x="74" y="65"/>
                </a:cubicBezTo>
                <a:cubicBezTo>
                  <a:pt x="74" y="65"/>
                  <a:pt x="74" y="65"/>
                  <a:pt x="75" y="65"/>
                </a:cubicBezTo>
                <a:cubicBezTo>
                  <a:pt x="75" y="66"/>
                  <a:pt x="75" y="65"/>
                  <a:pt x="76" y="65"/>
                </a:cubicBezTo>
                <a:cubicBezTo>
                  <a:pt x="76" y="65"/>
                  <a:pt x="77" y="66"/>
                  <a:pt x="77" y="66"/>
                </a:cubicBezTo>
                <a:cubicBezTo>
                  <a:pt x="78" y="66"/>
                  <a:pt x="78" y="66"/>
                  <a:pt x="78" y="66"/>
                </a:cubicBezTo>
                <a:cubicBezTo>
                  <a:pt x="79" y="66"/>
                  <a:pt x="79" y="66"/>
                  <a:pt x="80" y="67"/>
                </a:cubicBezTo>
                <a:cubicBezTo>
                  <a:pt x="74" y="76"/>
                  <a:pt x="65" y="83"/>
                  <a:pt x="54" y="85"/>
                </a:cubicBezTo>
                <a:cubicBezTo>
                  <a:pt x="54" y="85"/>
                  <a:pt x="54" y="84"/>
                  <a:pt x="54" y="84"/>
                </a:cubicBezTo>
                <a:cubicBezTo>
                  <a:pt x="54" y="83"/>
                  <a:pt x="54" y="82"/>
                  <a:pt x="54" y="82"/>
                </a:cubicBezTo>
                <a:cubicBezTo>
                  <a:pt x="53" y="81"/>
                  <a:pt x="53" y="80"/>
                  <a:pt x="53" y="80"/>
                </a:cubicBezTo>
                <a:cubicBezTo>
                  <a:pt x="53" y="79"/>
                  <a:pt x="52" y="78"/>
                  <a:pt x="51" y="78"/>
                </a:cubicBezTo>
                <a:cubicBezTo>
                  <a:pt x="51" y="78"/>
                  <a:pt x="51" y="78"/>
                  <a:pt x="50" y="78"/>
                </a:cubicBezTo>
                <a:cubicBezTo>
                  <a:pt x="49" y="77"/>
                  <a:pt x="48" y="77"/>
                  <a:pt x="48" y="76"/>
                </a:cubicBezTo>
                <a:cubicBezTo>
                  <a:pt x="47" y="76"/>
                  <a:pt x="47" y="75"/>
                  <a:pt x="47" y="75"/>
                </a:cubicBezTo>
                <a:cubicBezTo>
                  <a:pt x="47" y="75"/>
                  <a:pt x="47" y="75"/>
                  <a:pt x="47" y="74"/>
                </a:cubicBezTo>
                <a:lnTo>
                  <a:pt x="47" y="89"/>
                </a:lnTo>
                <a:close/>
                <a:moveTo>
                  <a:pt x="0" y="36"/>
                </a:moveTo>
                <a:cubicBezTo>
                  <a:pt x="0" y="36"/>
                  <a:pt x="0" y="37"/>
                  <a:pt x="0" y="38"/>
                </a:cubicBezTo>
                <a:cubicBezTo>
                  <a:pt x="0" y="38"/>
                  <a:pt x="0" y="39"/>
                  <a:pt x="0" y="40"/>
                </a:cubicBezTo>
                <a:cubicBezTo>
                  <a:pt x="0" y="41"/>
                  <a:pt x="0" y="43"/>
                  <a:pt x="0" y="44"/>
                </a:cubicBezTo>
                <a:cubicBezTo>
                  <a:pt x="0" y="46"/>
                  <a:pt x="0" y="47"/>
                  <a:pt x="0" y="49"/>
                </a:cubicBezTo>
                <a:cubicBezTo>
                  <a:pt x="0" y="50"/>
                  <a:pt x="0" y="50"/>
                  <a:pt x="0" y="51"/>
                </a:cubicBezTo>
                <a:cubicBezTo>
                  <a:pt x="0" y="52"/>
                  <a:pt x="0" y="53"/>
                  <a:pt x="0" y="53"/>
                </a:cubicBezTo>
                <a:cubicBezTo>
                  <a:pt x="1" y="54"/>
                  <a:pt x="1" y="55"/>
                  <a:pt x="1" y="56"/>
                </a:cubicBezTo>
                <a:cubicBezTo>
                  <a:pt x="1" y="57"/>
                  <a:pt x="2" y="58"/>
                  <a:pt x="2" y="60"/>
                </a:cubicBezTo>
                <a:cubicBezTo>
                  <a:pt x="2" y="60"/>
                  <a:pt x="3" y="61"/>
                  <a:pt x="3" y="62"/>
                </a:cubicBezTo>
                <a:cubicBezTo>
                  <a:pt x="3" y="62"/>
                  <a:pt x="4" y="63"/>
                  <a:pt x="4" y="64"/>
                </a:cubicBezTo>
                <a:cubicBezTo>
                  <a:pt x="4" y="64"/>
                  <a:pt x="4" y="64"/>
                  <a:pt x="4" y="65"/>
                </a:cubicBezTo>
                <a:cubicBezTo>
                  <a:pt x="5" y="65"/>
                  <a:pt x="5" y="66"/>
                  <a:pt x="5" y="67"/>
                </a:cubicBezTo>
                <a:cubicBezTo>
                  <a:pt x="6" y="68"/>
                  <a:pt x="8" y="70"/>
                  <a:pt x="9" y="72"/>
                </a:cubicBezTo>
                <a:cubicBezTo>
                  <a:pt x="10" y="73"/>
                  <a:pt x="10" y="73"/>
                  <a:pt x="11" y="74"/>
                </a:cubicBezTo>
                <a:cubicBezTo>
                  <a:pt x="12" y="75"/>
                  <a:pt x="12" y="75"/>
                  <a:pt x="13" y="76"/>
                </a:cubicBezTo>
                <a:cubicBezTo>
                  <a:pt x="13" y="76"/>
                  <a:pt x="14" y="77"/>
                  <a:pt x="14" y="77"/>
                </a:cubicBezTo>
                <a:cubicBezTo>
                  <a:pt x="16" y="79"/>
                  <a:pt x="19" y="81"/>
                  <a:pt x="22" y="83"/>
                </a:cubicBezTo>
                <a:cubicBezTo>
                  <a:pt x="22" y="83"/>
                  <a:pt x="23" y="84"/>
                  <a:pt x="24" y="84"/>
                </a:cubicBezTo>
                <a:cubicBezTo>
                  <a:pt x="25" y="85"/>
                  <a:pt x="26" y="85"/>
                  <a:pt x="28" y="86"/>
                </a:cubicBezTo>
                <a:cubicBezTo>
                  <a:pt x="28" y="86"/>
                  <a:pt x="29" y="86"/>
                  <a:pt x="30" y="86"/>
                </a:cubicBezTo>
                <a:cubicBezTo>
                  <a:pt x="34" y="88"/>
                  <a:pt x="39" y="89"/>
                  <a:pt x="44" y="89"/>
                </a:cubicBezTo>
                <a:cubicBezTo>
                  <a:pt x="45" y="89"/>
                  <a:pt x="46" y="89"/>
                  <a:pt x="47" y="89"/>
                </a:cubicBezTo>
                <a:cubicBezTo>
                  <a:pt x="47" y="74"/>
                  <a:pt x="47" y="74"/>
                  <a:pt x="47" y="74"/>
                </a:cubicBezTo>
                <a:cubicBezTo>
                  <a:pt x="47" y="74"/>
                  <a:pt x="47" y="74"/>
                  <a:pt x="46" y="74"/>
                </a:cubicBezTo>
                <a:cubicBezTo>
                  <a:pt x="46" y="73"/>
                  <a:pt x="45" y="72"/>
                  <a:pt x="45" y="71"/>
                </a:cubicBezTo>
                <a:cubicBezTo>
                  <a:pt x="44" y="70"/>
                  <a:pt x="44" y="70"/>
                  <a:pt x="44" y="69"/>
                </a:cubicBezTo>
                <a:cubicBezTo>
                  <a:pt x="44" y="69"/>
                  <a:pt x="43" y="69"/>
                  <a:pt x="43" y="69"/>
                </a:cubicBezTo>
                <a:cubicBezTo>
                  <a:pt x="43" y="68"/>
                  <a:pt x="43" y="68"/>
                  <a:pt x="43" y="67"/>
                </a:cubicBezTo>
                <a:cubicBezTo>
                  <a:pt x="43" y="67"/>
                  <a:pt x="44" y="66"/>
                  <a:pt x="44" y="66"/>
                </a:cubicBezTo>
                <a:cubicBezTo>
                  <a:pt x="44" y="66"/>
                  <a:pt x="43" y="65"/>
                  <a:pt x="43" y="65"/>
                </a:cubicBezTo>
                <a:cubicBezTo>
                  <a:pt x="43" y="64"/>
                  <a:pt x="43" y="64"/>
                  <a:pt x="43" y="63"/>
                </a:cubicBezTo>
                <a:cubicBezTo>
                  <a:pt x="43" y="63"/>
                  <a:pt x="44" y="63"/>
                  <a:pt x="44" y="63"/>
                </a:cubicBezTo>
                <a:cubicBezTo>
                  <a:pt x="44" y="62"/>
                  <a:pt x="44" y="62"/>
                  <a:pt x="44" y="62"/>
                </a:cubicBezTo>
                <a:cubicBezTo>
                  <a:pt x="45" y="62"/>
                  <a:pt x="45" y="62"/>
                  <a:pt x="45" y="61"/>
                </a:cubicBezTo>
                <a:cubicBezTo>
                  <a:pt x="45" y="61"/>
                  <a:pt x="46" y="61"/>
                  <a:pt x="46" y="60"/>
                </a:cubicBezTo>
                <a:cubicBezTo>
                  <a:pt x="46" y="60"/>
                  <a:pt x="46" y="58"/>
                  <a:pt x="46" y="58"/>
                </a:cubicBezTo>
                <a:cubicBezTo>
                  <a:pt x="46" y="57"/>
                  <a:pt x="46" y="57"/>
                  <a:pt x="45" y="57"/>
                </a:cubicBezTo>
                <a:cubicBezTo>
                  <a:pt x="45" y="56"/>
                  <a:pt x="45" y="55"/>
                  <a:pt x="45" y="55"/>
                </a:cubicBezTo>
                <a:cubicBezTo>
                  <a:pt x="44" y="55"/>
                  <a:pt x="44" y="56"/>
                  <a:pt x="44" y="56"/>
                </a:cubicBezTo>
                <a:cubicBezTo>
                  <a:pt x="44" y="56"/>
                  <a:pt x="44" y="57"/>
                  <a:pt x="43" y="57"/>
                </a:cubicBezTo>
                <a:cubicBezTo>
                  <a:pt x="43" y="57"/>
                  <a:pt x="43" y="56"/>
                  <a:pt x="42" y="56"/>
                </a:cubicBezTo>
                <a:cubicBezTo>
                  <a:pt x="42" y="56"/>
                  <a:pt x="41" y="56"/>
                  <a:pt x="41" y="56"/>
                </a:cubicBezTo>
                <a:cubicBezTo>
                  <a:pt x="41" y="56"/>
                  <a:pt x="41" y="55"/>
                  <a:pt x="40" y="55"/>
                </a:cubicBezTo>
                <a:cubicBezTo>
                  <a:pt x="40" y="55"/>
                  <a:pt x="39" y="55"/>
                  <a:pt x="39" y="54"/>
                </a:cubicBezTo>
                <a:cubicBezTo>
                  <a:pt x="39" y="54"/>
                  <a:pt x="39" y="54"/>
                  <a:pt x="39" y="53"/>
                </a:cubicBezTo>
                <a:cubicBezTo>
                  <a:pt x="38" y="53"/>
                  <a:pt x="38" y="52"/>
                  <a:pt x="37" y="52"/>
                </a:cubicBezTo>
                <a:cubicBezTo>
                  <a:pt x="37" y="51"/>
                  <a:pt x="36" y="52"/>
                  <a:pt x="36" y="51"/>
                </a:cubicBezTo>
                <a:cubicBezTo>
                  <a:pt x="36" y="51"/>
                  <a:pt x="35" y="51"/>
                  <a:pt x="35" y="51"/>
                </a:cubicBezTo>
                <a:cubicBezTo>
                  <a:pt x="35" y="51"/>
                  <a:pt x="35" y="51"/>
                  <a:pt x="34" y="51"/>
                </a:cubicBezTo>
                <a:cubicBezTo>
                  <a:pt x="33" y="50"/>
                  <a:pt x="33" y="49"/>
                  <a:pt x="32" y="49"/>
                </a:cubicBezTo>
                <a:cubicBezTo>
                  <a:pt x="31" y="49"/>
                  <a:pt x="31" y="49"/>
                  <a:pt x="30" y="49"/>
                </a:cubicBezTo>
                <a:cubicBezTo>
                  <a:pt x="30" y="49"/>
                  <a:pt x="29" y="49"/>
                  <a:pt x="29" y="49"/>
                </a:cubicBezTo>
                <a:cubicBezTo>
                  <a:pt x="28" y="49"/>
                  <a:pt x="27" y="48"/>
                  <a:pt x="27" y="48"/>
                </a:cubicBezTo>
                <a:cubicBezTo>
                  <a:pt x="26" y="48"/>
                  <a:pt x="26" y="48"/>
                  <a:pt x="26" y="47"/>
                </a:cubicBezTo>
                <a:cubicBezTo>
                  <a:pt x="26" y="47"/>
                  <a:pt x="25" y="47"/>
                  <a:pt x="25" y="47"/>
                </a:cubicBezTo>
                <a:cubicBezTo>
                  <a:pt x="25" y="47"/>
                  <a:pt x="24" y="47"/>
                  <a:pt x="24" y="46"/>
                </a:cubicBezTo>
                <a:cubicBezTo>
                  <a:pt x="24" y="46"/>
                  <a:pt x="23" y="46"/>
                  <a:pt x="23" y="46"/>
                </a:cubicBezTo>
                <a:cubicBezTo>
                  <a:pt x="23" y="45"/>
                  <a:pt x="24" y="45"/>
                  <a:pt x="24" y="44"/>
                </a:cubicBezTo>
                <a:cubicBezTo>
                  <a:pt x="24" y="43"/>
                  <a:pt x="23" y="43"/>
                  <a:pt x="22" y="42"/>
                </a:cubicBezTo>
                <a:cubicBezTo>
                  <a:pt x="22" y="41"/>
                  <a:pt x="22" y="41"/>
                  <a:pt x="21" y="40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40"/>
                  <a:pt x="21" y="39"/>
                  <a:pt x="20" y="39"/>
                </a:cubicBezTo>
                <a:cubicBezTo>
                  <a:pt x="20" y="38"/>
                  <a:pt x="19" y="38"/>
                  <a:pt x="19" y="37"/>
                </a:cubicBezTo>
                <a:cubicBezTo>
                  <a:pt x="19" y="37"/>
                  <a:pt x="20" y="36"/>
                  <a:pt x="19" y="36"/>
                </a:cubicBezTo>
                <a:cubicBezTo>
                  <a:pt x="19" y="35"/>
                  <a:pt x="18" y="35"/>
                  <a:pt x="18" y="37"/>
                </a:cubicBezTo>
                <a:cubicBezTo>
                  <a:pt x="18" y="37"/>
                  <a:pt x="18" y="37"/>
                  <a:pt x="19" y="38"/>
                </a:cubicBezTo>
                <a:cubicBezTo>
                  <a:pt x="19" y="38"/>
                  <a:pt x="19" y="38"/>
                  <a:pt x="19" y="39"/>
                </a:cubicBezTo>
                <a:cubicBezTo>
                  <a:pt x="19" y="39"/>
                  <a:pt x="19" y="39"/>
                  <a:pt x="19" y="40"/>
                </a:cubicBezTo>
                <a:cubicBezTo>
                  <a:pt x="20" y="40"/>
                  <a:pt x="20" y="41"/>
                  <a:pt x="20" y="42"/>
                </a:cubicBezTo>
                <a:cubicBezTo>
                  <a:pt x="20" y="42"/>
                  <a:pt x="21" y="42"/>
                  <a:pt x="20" y="43"/>
                </a:cubicBezTo>
                <a:cubicBezTo>
                  <a:pt x="20" y="43"/>
                  <a:pt x="20" y="42"/>
                  <a:pt x="19" y="42"/>
                </a:cubicBezTo>
                <a:cubicBezTo>
                  <a:pt x="19" y="42"/>
                  <a:pt x="19" y="42"/>
                  <a:pt x="19" y="41"/>
                </a:cubicBezTo>
                <a:cubicBezTo>
                  <a:pt x="18" y="41"/>
                  <a:pt x="19" y="41"/>
                  <a:pt x="19" y="40"/>
                </a:cubicBezTo>
                <a:cubicBezTo>
                  <a:pt x="18" y="40"/>
                  <a:pt x="17" y="40"/>
                  <a:pt x="17" y="39"/>
                </a:cubicBezTo>
                <a:cubicBezTo>
                  <a:pt x="17" y="39"/>
                  <a:pt x="18" y="38"/>
                  <a:pt x="18" y="38"/>
                </a:cubicBezTo>
                <a:cubicBezTo>
                  <a:pt x="18" y="38"/>
                  <a:pt x="17" y="37"/>
                  <a:pt x="17" y="37"/>
                </a:cubicBezTo>
                <a:cubicBezTo>
                  <a:pt x="17" y="36"/>
                  <a:pt x="17" y="36"/>
                  <a:pt x="17" y="35"/>
                </a:cubicBezTo>
                <a:cubicBezTo>
                  <a:pt x="17" y="35"/>
                  <a:pt x="17" y="34"/>
                  <a:pt x="17" y="34"/>
                </a:cubicBezTo>
                <a:cubicBezTo>
                  <a:pt x="17" y="34"/>
                  <a:pt x="16" y="33"/>
                  <a:pt x="16" y="33"/>
                </a:cubicBezTo>
                <a:cubicBezTo>
                  <a:pt x="15" y="33"/>
                  <a:pt x="15" y="33"/>
                  <a:pt x="15" y="33"/>
                </a:cubicBezTo>
                <a:cubicBezTo>
                  <a:pt x="15" y="32"/>
                  <a:pt x="14" y="32"/>
                  <a:pt x="14" y="31"/>
                </a:cubicBezTo>
                <a:cubicBezTo>
                  <a:pt x="14" y="31"/>
                  <a:pt x="14" y="30"/>
                  <a:pt x="14" y="30"/>
                </a:cubicBezTo>
                <a:cubicBezTo>
                  <a:pt x="14" y="29"/>
                  <a:pt x="14" y="28"/>
                  <a:pt x="14" y="28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6"/>
                  <a:pt x="16" y="26"/>
                  <a:pt x="16" y="26"/>
                </a:cubicBezTo>
                <a:cubicBezTo>
                  <a:pt x="16" y="25"/>
                  <a:pt x="17" y="24"/>
                  <a:pt x="17" y="24"/>
                </a:cubicBezTo>
                <a:cubicBezTo>
                  <a:pt x="18" y="23"/>
                  <a:pt x="18" y="22"/>
                  <a:pt x="19" y="22"/>
                </a:cubicBezTo>
                <a:cubicBezTo>
                  <a:pt x="19" y="21"/>
                  <a:pt x="19" y="21"/>
                  <a:pt x="19" y="20"/>
                </a:cubicBezTo>
                <a:cubicBezTo>
                  <a:pt x="19" y="20"/>
                  <a:pt x="18" y="20"/>
                  <a:pt x="18" y="19"/>
                </a:cubicBezTo>
                <a:cubicBezTo>
                  <a:pt x="18" y="19"/>
                  <a:pt x="19" y="19"/>
                  <a:pt x="19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9" y="17"/>
                  <a:pt x="19" y="17"/>
                  <a:pt x="19" y="16"/>
                </a:cubicBezTo>
                <a:cubicBezTo>
                  <a:pt x="19" y="16"/>
                  <a:pt x="20" y="16"/>
                  <a:pt x="19" y="15"/>
                </a:cubicBezTo>
                <a:cubicBezTo>
                  <a:pt x="19" y="15"/>
                  <a:pt x="18" y="15"/>
                  <a:pt x="18" y="15"/>
                </a:cubicBezTo>
                <a:cubicBezTo>
                  <a:pt x="18" y="15"/>
                  <a:pt x="18" y="14"/>
                  <a:pt x="18" y="14"/>
                </a:cubicBezTo>
                <a:cubicBezTo>
                  <a:pt x="18" y="14"/>
                  <a:pt x="18" y="14"/>
                  <a:pt x="18" y="13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2"/>
                  <a:pt x="18" y="12"/>
                  <a:pt x="18" y="12"/>
                </a:cubicBezTo>
                <a:cubicBezTo>
                  <a:pt x="23" y="7"/>
                  <a:pt x="29" y="4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7" y="3"/>
                  <a:pt x="37" y="4"/>
                </a:cubicBezTo>
                <a:cubicBezTo>
                  <a:pt x="37" y="3"/>
                  <a:pt x="38" y="4"/>
                  <a:pt x="38" y="4"/>
                </a:cubicBezTo>
                <a:cubicBezTo>
                  <a:pt x="38" y="4"/>
                  <a:pt x="39" y="3"/>
                  <a:pt x="39" y="3"/>
                </a:cubicBezTo>
                <a:cubicBezTo>
                  <a:pt x="40" y="4"/>
                  <a:pt x="41" y="4"/>
                  <a:pt x="42" y="4"/>
                </a:cubicBezTo>
                <a:cubicBezTo>
                  <a:pt x="42" y="4"/>
                  <a:pt x="42" y="4"/>
                  <a:pt x="42" y="3"/>
                </a:cubicBezTo>
                <a:cubicBezTo>
                  <a:pt x="43" y="3"/>
                  <a:pt x="43" y="3"/>
                  <a:pt x="43" y="2"/>
                </a:cubicBezTo>
                <a:cubicBezTo>
                  <a:pt x="43" y="2"/>
                  <a:pt x="44" y="2"/>
                  <a:pt x="44" y="2"/>
                </a:cubicBezTo>
                <a:cubicBezTo>
                  <a:pt x="45" y="2"/>
                  <a:pt x="46" y="3"/>
                  <a:pt x="47" y="3"/>
                </a:cubicBezTo>
                <a:cubicBezTo>
                  <a:pt x="47" y="0"/>
                  <a:pt x="47" y="0"/>
                  <a:pt x="47" y="0"/>
                </a:cubicBezTo>
                <a:cubicBezTo>
                  <a:pt x="46" y="0"/>
                  <a:pt x="45" y="0"/>
                  <a:pt x="45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38" y="0"/>
                  <a:pt x="34" y="1"/>
                  <a:pt x="30" y="2"/>
                </a:cubicBezTo>
                <a:cubicBezTo>
                  <a:pt x="29" y="3"/>
                  <a:pt x="28" y="3"/>
                  <a:pt x="28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4"/>
                  <a:pt x="26" y="4"/>
                  <a:pt x="26" y="4"/>
                </a:cubicBezTo>
                <a:cubicBezTo>
                  <a:pt x="25" y="4"/>
                  <a:pt x="24" y="5"/>
                  <a:pt x="24" y="5"/>
                </a:cubicBezTo>
                <a:cubicBezTo>
                  <a:pt x="23" y="5"/>
                  <a:pt x="22" y="6"/>
                  <a:pt x="22" y="6"/>
                </a:cubicBezTo>
                <a:cubicBezTo>
                  <a:pt x="19" y="7"/>
                  <a:pt x="17" y="9"/>
                  <a:pt x="15" y="11"/>
                </a:cubicBezTo>
                <a:cubicBezTo>
                  <a:pt x="15" y="11"/>
                  <a:pt x="14" y="11"/>
                  <a:pt x="14" y="12"/>
                </a:cubicBezTo>
                <a:cubicBezTo>
                  <a:pt x="14" y="12"/>
                  <a:pt x="13" y="13"/>
                  <a:pt x="13" y="13"/>
                </a:cubicBezTo>
                <a:cubicBezTo>
                  <a:pt x="12" y="14"/>
                  <a:pt x="12" y="14"/>
                  <a:pt x="11" y="15"/>
                </a:cubicBezTo>
                <a:cubicBezTo>
                  <a:pt x="10" y="15"/>
                  <a:pt x="10" y="16"/>
                  <a:pt x="9" y="17"/>
                </a:cubicBezTo>
                <a:cubicBezTo>
                  <a:pt x="8" y="19"/>
                  <a:pt x="6" y="21"/>
                  <a:pt x="5" y="22"/>
                </a:cubicBezTo>
                <a:cubicBezTo>
                  <a:pt x="5" y="23"/>
                  <a:pt x="5" y="24"/>
                  <a:pt x="4" y="24"/>
                </a:cubicBezTo>
                <a:cubicBezTo>
                  <a:pt x="4" y="25"/>
                  <a:pt x="4" y="25"/>
                  <a:pt x="4" y="25"/>
                </a:cubicBezTo>
                <a:cubicBezTo>
                  <a:pt x="3" y="26"/>
                  <a:pt x="3" y="27"/>
                  <a:pt x="3" y="28"/>
                </a:cubicBezTo>
                <a:cubicBezTo>
                  <a:pt x="2" y="29"/>
                  <a:pt x="2" y="29"/>
                  <a:pt x="2" y="29"/>
                </a:cubicBezTo>
                <a:cubicBezTo>
                  <a:pt x="2" y="31"/>
                  <a:pt x="1" y="32"/>
                  <a:pt x="1" y="33"/>
                </a:cubicBezTo>
                <a:cubicBezTo>
                  <a:pt x="1" y="34"/>
                  <a:pt x="1" y="35"/>
                  <a:pt x="0" y="36"/>
                </a:cubicBezTo>
                <a:close/>
                <a:moveTo>
                  <a:pt x="47" y="35"/>
                </a:moveTo>
                <a:cubicBezTo>
                  <a:pt x="47" y="55"/>
                  <a:pt x="47" y="55"/>
                  <a:pt x="47" y="55"/>
                </a:cubicBezTo>
                <a:cubicBezTo>
                  <a:pt x="47" y="56"/>
                  <a:pt x="47" y="56"/>
                  <a:pt x="47" y="56"/>
                </a:cubicBezTo>
                <a:cubicBezTo>
                  <a:pt x="46" y="56"/>
                  <a:pt x="46" y="55"/>
                  <a:pt x="45" y="55"/>
                </a:cubicBezTo>
                <a:cubicBezTo>
                  <a:pt x="44" y="55"/>
                  <a:pt x="44" y="55"/>
                  <a:pt x="43" y="55"/>
                </a:cubicBezTo>
                <a:cubicBezTo>
                  <a:pt x="42" y="55"/>
                  <a:pt x="41" y="54"/>
                  <a:pt x="41" y="53"/>
                </a:cubicBezTo>
                <a:cubicBezTo>
                  <a:pt x="41" y="53"/>
                  <a:pt x="41" y="52"/>
                  <a:pt x="41" y="51"/>
                </a:cubicBezTo>
                <a:cubicBezTo>
                  <a:pt x="41" y="51"/>
                  <a:pt x="42" y="51"/>
                  <a:pt x="42" y="50"/>
                </a:cubicBezTo>
                <a:cubicBezTo>
                  <a:pt x="42" y="50"/>
                  <a:pt x="41" y="49"/>
                  <a:pt x="40" y="49"/>
                </a:cubicBezTo>
                <a:cubicBezTo>
                  <a:pt x="40" y="49"/>
                  <a:pt x="38" y="50"/>
                  <a:pt x="37" y="49"/>
                </a:cubicBezTo>
                <a:cubicBezTo>
                  <a:pt x="37" y="49"/>
                  <a:pt x="38" y="49"/>
                  <a:pt x="38" y="48"/>
                </a:cubicBezTo>
                <a:cubicBezTo>
                  <a:pt x="38" y="48"/>
                  <a:pt x="38" y="48"/>
                  <a:pt x="38" y="48"/>
                </a:cubicBezTo>
                <a:cubicBezTo>
                  <a:pt x="38" y="47"/>
                  <a:pt x="38" y="47"/>
                  <a:pt x="38" y="47"/>
                </a:cubicBezTo>
                <a:cubicBezTo>
                  <a:pt x="38" y="47"/>
                  <a:pt x="38" y="46"/>
                  <a:pt x="39" y="46"/>
                </a:cubicBezTo>
                <a:cubicBezTo>
                  <a:pt x="39" y="46"/>
                  <a:pt x="39" y="45"/>
                  <a:pt x="39" y="45"/>
                </a:cubicBezTo>
                <a:cubicBezTo>
                  <a:pt x="39" y="45"/>
                  <a:pt x="39" y="44"/>
                  <a:pt x="39" y="44"/>
                </a:cubicBezTo>
                <a:cubicBezTo>
                  <a:pt x="38" y="44"/>
                  <a:pt x="37" y="44"/>
                  <a:pt x="37" y="44"/>
                </a:cubicBezTo>
                <a:cubicBezTo>
                  <a:pt x="36" y="45"/>
                  <a:pt x="36" y="46"/>
                  <a:pt x="35" y="47"/>
                </a:cubicBezTo>
                <a:cubicBezTo>
                  <a:pt x="35" y="47"/>
                  <a:pt x="34" y="47"/>
                  <a:pt x="34" y="47"/>
                </a:cubicBezTo>
                <a:cubicBezTo>
                  <a:pt x="33" y="47"/>
                  <a:pt x="33" y="47"/>
                  <a:pt x="33" y="47"/>
                </a:cubicBezTo>
                <a:cubicBezTo>
                  <a:pt x="32" y="47"/>
                  <a:pt x="31" y="47"/>
                  <a:pt x="31" y="46"/>
                </a:cubicBezTo>
                <a:cubicBezTo>
                  <a:pt x="31" y="46"/>
                  <a:pt x="30" y="45"/>
                  <a:pt x="30" y="45"/>
                </a:cubicBezTo>
                <a:cubicBezTo>
                  <a:pt x="30" y="43"/>
                  <a:pt x="30" y="42"/>
                  <a:pt x="31" y="41"/>
                </a:cubicBezTo>
                <a:cubicBezTo>
                  <a:pt x="31" y="41"/>
                  <a:pt x="31" y="41"/>
                  <a:pt x="31" y="41"/>
                </a:cubicBezTo>
                <a:cubicBezTo>
                  <a:pt x="31" y="40"/>
                  <a:pt x="31" y="40"/>
                  <a:pt x="32" y="39"/>
                </a:cubicBezTo>
                <a:cubicBezTo>
                  <a:pt x="32" y="39"/>
                  <a:pt x="33" y="38"/>
                  <a:pt x="33" y="38"/>
                </a:cubicBezTo>
                <a:cubicBezTo>
                  <a:pt x="34" y="38"/>
                  <a:pt x="34" y="37"/>
                  <a:pt x="35" y="37"/>
                </a:cubicBezTo>
                <a:cubicBezTo>
                  <a:pt x="36" y="37"/>
                  <a:pt x="36" y="37"/>
                  <a:pt x="37" y="37"/>
                </a:cubicBezTo>
                <a:cubicBezTo>
                  <a:pt x="37" y="37"/>
                  <a:pt x="37" y="37"/>
                  <a:pt x="38" y="37"/>
                </a:cubicBezTo>
                <a:cubicBezTo>
                  <a:pt x="38" y="38"/>
                  <a:pt x="39" y="37"/>
                  <a:pt x="39" y="36"/>
                </a:cubicBezTo>
                <a:cubicBezTo>
                  <a:pt x="40" y="37"/>
                  <a:pt x="41" y="36"/>
                  <a:pt x="41" y="36"/>
                </a:cubicBezTo>
                <a:cubicBezTo>
                  <a:pt x="42" y="36"/>
                  <a:pt x="42" y="37"/>
                  <a:pt x="42" y="37"/>
                </a:cubicBezTo>
                <a:cubicBezTo>
                  <a:pt x="43" y="37"/>
                  <a:pt x="43" y="37"/>
                  <a:pt x="43" y="37"/>
                </a:cubicBezTo>
                <a:cubicBezTo>
                  <a:pt x="44" y="37"/>
                  <a:pt x="44" y="37"/>
                  <a:pt x="44" y="38"/>
                </a:cubicBezTo>
                <a:cubicBezTo>
                  <a:pt x="44" y="38"/>
                  <a:pt x="44" y="39"/>
                  <a:pt x="44" y="39"/>
                </a:cubicBezTo>
                <a:cubicBezTo>
                  <a:pt x="44" y="40"/>
                  <a:pt x="45" y="40"/>
                  <a:pt x="46" y="40"/>
                </a:cubicBezTo>
                <a:cubicBezTo>
                  <a:pt x="46" y="40"/>
                  <a:pt x="46" y="39"/>
                  <a:pt x="46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36"/>
                  <a:pt x="46" y="35"/>
                  <a:pt x="47" y="35"/>
                </a:cubicBezTo>
                <a:close/>
              </a:path>
            </a:pathLst>
          </a:custGeom>
          <a:solidFill>
            <a:srgbClr val="6C798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6"/>
          <p:cNvSpPr/>
          <p:nvPr/>
        </p:nvSpPr>
        <p:spPr>
          <a:xfrm>
            <a:off x="9081670" y="4690810"/>
            <a:ext cx="1522709" cy="635268"/>
          </a:xfrm>
          <a:custGeom>
            <a:avLst/>
            <a:gdLst/>
            <a:ahLst/>
            <a:cxnLst/>
            <a:rect l="l" t="t" r="r" b="b"/>
            <a:pathLst>
              <a:path w="733" h="306" extrusionOk="0">
                <a:moveTo>
                  <a:pt x="537" y="173"/>
                </a:moveTo>
                <a:cubicBezTo>
                  <a:pt x="543" y="306"/>
                  <a:pt x="543" y="306"/>
                  <a:pt x="543" y="306"/>
                </a:cubicBezTo>
                <a:cubicBezTo>
                  <a:pt x="338" y="173"/>
                  <a:pt x="338" y="173"/>
                  <a:pt x="338" y="173"/>
                </a:cubicBezTo>
                <a:cubicBezTo>
                  <a:pt x="195" y="162"/>
                  <a:pt x="70" y="128"/>
                  <a:pt x="39" y="89"/>
                </a:cubicBezTo>
                <a:cubicBezTo>
                  <a:pt x="0" y="40"/>
                  <a:pt x="117" y="0"/>
                  <a:pt x="300" y="0"/>
                </a:cubicBezTo>
                <a:cubicBezTo>
                  <a:pt x="483" y="0"/>
                  <a:pt x="663" y="40"/>
                  <a:pt x="702" y="89"/>
                </a:cubicBezTo>
                <a:cubicBezTo>
                  <a:pt x="733" y="128"/>
                  <a:pt x="662" y="162"/>
                  <a:pt x="537" y="173"/>
                </a:cubicBezTo>
                <a:close/>
              </a:path>
            </a:pathLst>
          </a:custGeom>
          <a:solidFill>
            <a:srgbClr val="D0DB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" name="Google Shape;206;p16"/>
          <p:cNvGrpSpPr/>
          <p:nvPr/>
        </p:nvGrpSpPr>
        <p:grpSpPr>
          <a:xfrm>
            <a:off x="10496305" y="4420184"/>
            <a:ext cx="236358" cy="188911"/>
            <a:chOff x="10496305" y="4420184"/>
            <a:chExt cx="236358" cy="188911"/>
          </a:xfrm>
        </p:grpSpPr>
        <p:sp>
          <p:nvSpPr>
            <p:cNvPr id="207" name="Google Shape;207;p16"/>
            <p:cNvSpPr/>
            <p:nvPr/>
          </p:nvSpPr>
          <p:spPr>
            <a:xfrm>
              <a:off x="10496305" y="4420184"/>
              <a:ext cx="201212" cy="188911"/>
            </a:xfrm>
            <a:custGeom>
              <a:avLst/>
              <a:gdLst/>
              <a:ahLst/>
              <a:cxnLst/>
              <a:rect l="l" t="t" r="r" b="b"/>
              <a:pathLst>
                <a:path w="97" h="91" extrusionOk="0">
                  <a:moveTo>
                    <a:pt x="58" y="45"/>
                  </a:moveTo>
                  <a:cubicBezTo>
                    <a:pt x="60" y="37"/>
                    <a:pt x="66" y="32"/>
                    <a:pt x="74" y="32"/>
                  </a:cubicBezTo>
                  <a:cubicBezTo>
                    <a:pt x="76" y="32"/>
                    <a:pt x="77" y="32"/>
                    <a:pt x="78" y="32"/>
                  </a:cubicBezTo>
                  <a:cubicBezTo>
                    <a:pt x="83" y="33"/>
                    <a:pt x="87" y="36"/>
                    <a:pt x="89" y="40"/>
                  </a:cubicBezTo>
                  <a:cubicBezTo>
                    <a:pt x="91" y="39"/>
                    <a:pt x="94" y="38"/>
                    <a:pt x="96" y="37"/>
                  </a:cubicBezTo>
                  <a:cubicBezTo>
                    <a:pt x="97" y="28"/>
                    <a:pt x="96" y="22"/>
                    <a:pt x="96" y="22"/>
                  </a:cubicBezTo>
                  <a:cubicBezTo>
                    <a:pt x="93" y="9"/>
                    <a:pt x="79" y="0"/>
                    <a:pt x="65" y="3"/>
                  </a:cubicBezTo>
                  <a:cubicBezTo>
                    <a:pt x="56" y="5"/>
                    <a:pt x="49" y="12"/>
                    <a:pt x="47" y="20"/>
                  </a:cubicBezTo>
                  <a:cubicBezTo>
                    <a:pt x="41" y="14"/>
                    <a:pt x="31" y="10"/>
                    <a:pt x="22" y="13"/>
                  </a:cubicBezTo>
                  <a:cubicBezTo>
                    <a:pt x="8" y="16"/>
                    <a:pt x="0" y="29"/>
                    <a:pt x="3" y="43"/>
                  </a:cubicBezTo>
                  <a:cubicBezTo>
                    <a:pt x="3" y="43"/>
                    <a:pt x="8" y="77"/>
                    <a:pt x="62" y="91"/>
                  </a:cubicBezTo>
                  <a:cubicBezTo>
                    <a:pt x="66" y="88"/>
                    <a:pt x="69" y="85"/>
                    <a:pt x="72" y="82"/>
                  </a:cubicBezTo>
                  <a:cubicBezTo>
                    <a:pt x="54" y="63"/>
                    <a:pt x="57" y="47"/>
                    <a:pt x="58" y="45"/>
                  </a:cubicBezTo>
                  <a:close/>
                </a:path>
              </a:pathLst>
            </a:cu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10612287" y="4493113"/>
              <a:ext cx="120376" cy="101924"/>
            </a:xfrm>
            <a:custGeom>
              <a:avLst/>
              <a:gdLst/>
              <a:ahLst/>
              <a:cxnLst/>
              <a:rect l="l" t="t" r="r" b="b"/>
              <a:pathLst>
                <a:path w="58" h="49" extrusionOk="0">
                  <a:moveTo>
                    <a:pt x="46" y="6"/>
                  </a:moveTo>
                  <a:cubicBezTo>
                    <a:pt x="45" y="5"/>
                    <a:pt x="43" y="5"/>
                    <a:pt x="42" y="5"/>
                  </a:cubicBezTo>
                  <a:cubicBezTo>
                    <a:pt x="42" y="5"/>
                    <a:pt x="41" y="5"/>
                    <a:pt x="40" y="5"/>
                  </a:cubicBezTo>
                  <a:cubicBezTo>
                    <a:pt x="37" y="6"/>
                    <a:pt x="34" y="8"/>
                    <a:pt x="32" y="10"/>
                  </a:cubicBezTo>
                  <a:cubicBezTo>
                    <a:pt x="31" y="5"/>
                    <a:pt x="27" y="1"/>
                    <a:pt x="22" y="0"/>
                  </a:cubicBezTo>
                  <a:cubicBezTo>
                    <a:pt x="21" y="0"/>
                    <a:pt x="20" y="0"/>
                    <a:pt x="18" y="0"/>
                  </a:cubicBezTo>
                  <a:cubicBezTo>
                    <a:pt x="12" y="0"/>
                    <a:pt x="6" y="4"/>
                    <a:pt x="5" y="11"/>
                  </a:cubicBezTo>
                  <a:cubicBezTo>
                    <a:pt x="5" y="11"/>
                    <a:pt x="0" y="27"/>
                    <a:pt x="18" y="45"/>
                  </a:cubicBezTo>
                  <a:cubicBezTo>
                    <a:pt x="20" y="46"/>
                    <a:pt x="21" y="48"/>
                    <a:pt x="23" y="49"/>
                  </a:cubicBezTo>
                  <a:cubicBezTo>
                    <a:pt x="53" y="41"/>
                    <a:pt x="56" y="23"/>
                    <a:pt x="56" y="23"/>
                  </a:cubicBezTo>
                  <a:cubicBezTo>
                    <a:pt x="58" y="15"/>
                    <a:pt x="53" y="7"/>
                    <a:pt x="46" y="6"/>
                  </a:cubicBezTo>
                  <a:close/>
                </a:path>
              </a:pathLst>
            </a:custGeom>
            <a:solidFill>
              <a:srgbClr val="6C798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16"/>
          <p:cNvSpPr/>
          <p:nvPr/>
        </p:nvSpPr>
        <p:spPr>
          <a:xfrm>
            <a:off x="8905061" y="4508050"/>
            <a:ext cx="219664" cy="172217"/>
          </a:xfrm>
          <a:custGeom>
            <a:avLst/>
            <a:gdLst/>
            <a:ahLst/>
            <a:cxnLst/>
            <a:rect l="l" t="t" r="r" b="b"/>
            <a:pathLst>
              <a:path w="106" h="83" extrusionOk="0">
                <a:moveTo>
                  <a:pt x="106" y="30"/>
                </a:moveTo>
                <a:cubicBezTo>
                  <a:pt x="95" y="19"/>
                  <a:pt x="95" y="19"/>
                  <a:pt x="95" y="19"/>
                </a:cubicBezTo>
                <a:cubicBezTo>
                  <a:pt x="86" y="1"/>
                  <a:pt x="86" y="1"/>
                  <a:pt x="86" y="1"/>
                </a:cubicBezTo>
                <a:cubicBezTo>
                  <a:pt x="86" y="19"/>
                  <a:pt x="86" y="19"/>
                  <a:pt x="86" y="19"/>
                </a:cubicBezTo>
                <a:cubicBezTo>
                  <a:pt x="88" y="24"/>
                  <a:pt x="88" y="24"/>
                  <a:pt x="88" y="24"/>
                </a:cubicBezTo>
                <a:cubicBezTo>
                  <a:pt x="86" y="24"/>
                  <a:pt x="86" y="24"/>
                  <a:pt x="86" y="24"/>
                </a:cubicBezTo>
                <a:cubicBezTo>
                  <a:pt x="86" y="47"/>
                  <a:pt x="86" y="47"/>
                  <a:pt x="86" y="47"/>
                </a:cubicBezTo>
                <a:cubicBezTo>
                  <a:pt x="96" y="47"/>
                  <a:pt x="96" y="47"/>
                  <a:pt x="96" y="47"/>
                </a:cubicBezTo>
                <a:cubicBezTo>
                  <a:pt x="96" y="58"/>
                  <a:pt x="96" y="58"/>
                  <a:pt x="96" y="58"/>
                </a:cubicBezTo>
                <a:cubicBezTo>
                  <a:pt x="96" y="58"/>
                  <a:pt x="96" y="58"/>
                  <a:pt x="9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83"/>
                  <a:pt x="86" y="83"/>
                  <a:pt x="86" y="83"/>
                </a:cubicBezTo>
                <a:cubicBezTo>
                  <a:pt x="101" y="83"/>
                  <a:pt x="101" y="83"/>
                  <a:pt x="101" y="83"/>
                </a:cubicBezTo>
                <a:cubicBezTo>
                  <a:pt x="103" y="83"/>
                  <a:pt x="106" y="81"/>
                  <a:pt x="106" y="79"/>
                </a:cubicBezTo>
                <a:cubicBezTo>
                  <a:pt x="106" y="67"/>
                  <a:pt x="106" y="67"/>
                  <a:pt x="106" y="67"/>
                </a:cubicBezTo>
                <a:lnTo>
                  <a:pt x="106" y="30"/>
                </a:lnTo>
                <a:close/>
                <a:moveTo>
                  <a:pt x="86" y="1"/>
                </a:moveTo>
                <a:cubicBezTo>
                  <a:pt x="85" y="0"/>
                  <a:pt x="85" y="0"/>
                  <a:pt x="85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3" y="7"/>
                  <a:pt x="53" y="7"/>
                  <a:pt x="53" y="7"/>
                </a:cubicBezTo>
                <a:cubicBezTo>
                  <a:pt x="79" y="7"/>
                  <a:pt x="79" y="7"/>
                  <a:pt x="79" y="7"/>
                </a:cubicBezTo>
                <a:cubicBezTo>
                  <a:pt x="86" y="19"/>
                  <a:pt x="86" y="19"/>
                  <a:pt x="86" y="19"/>
                </a:cubicBezTo>
                <a:cubicBezTo>
                  <a:pt x="86" y="1"/>
                  <a:pt x="86" y="1"/>
                  <a:pt x="86" y="1"/>
                </a:cubicBezTo>
                <a:close/>
                <a:moveTo>
                  <a:pt x="53" y="67"/>
                </a:moveTo>
                <a:cubicBezTo>
                  <a:pt x="81" y="67"/>
                  <a:pt x="81" y="67"/>
                  <a:pt x="81" y="67"/>
                </a:cubicBezTo>
                <a:cubicBezTo>
                  <a:pt x="81" y="79"/>
                  <a:pt x="81" y="79"/>
                  <a:pt x="81" y="79"/>
                </a:cubicBezTo>
                <a:cubicBezTo>
                  <a:pt x="81" y="81"/>
                  <a:pt x="83" y="83"/>
                  <a:pt x="85" y="83"/>
                </a:cubicBezTo>
                <a:cubicBezTo>
                  <a:pt x="86" y="83"/>
                  <a:pt x="86" y="83"/>
                  <a:pt x="86" y="83"/>
                </a:cubicBezTo>
                <a:cubicBezTo>
                  <a:pt x="86" y="58"/>
                  <a:pt x="86" y="58"/>
                  <a:pt x="86" y="58"/>
                </a:cubicBezTo>
                <a:cubicBezTo>
                  <a:pt x="75" y="58"/>
                  <a:pt x="75" y="58"/>
                  <a:pt x="75" y="58"/>
                </a:cubicBezTo>
                <a:cubicBezTo>
                  <a:pt x="75" y="47"/>
                  <a:pt x="75" y="47"/>
                  <a:pt x="75" y="47"/>
                </a:cubicBezTo>
                <a:cubicBezTo>
                  <a:pt x="86" y="47"/>
                  <a:pt x="86" y="47"/>
                  <a:pt x="86" y="47"/>
                </a:cubicBezTo>
                <a:cubicBezTo>
                  <a:pt x="86" y="24"/>
                  <a:pt x="86" y="24"/>
                  <a:pt x="86" y="24"/>
                </a:cubicBezTo>
                <a:cubicBezTo>
                  <a:pt x="53" y="24"/>
                  <a:pt x="53" y="24"/>
                  <a:pt x="53" y="24"/>
                </a:cubicBezTo>
                <a:lnTo>
                  <a:pt x="53" y="67"/>
                </a:lnTo>
                <a:close/>
                <a:moveTo>
                  <a:pt x="53" y="0"/>
                </a:moveTo>
                <a:cubicBezTo>
                  <a:pt x="21" y="0"/>
                  <a:pt x="21" y="0"/>
                  <a:pt x="21" y="0"/>
                </a:cubicBezTo>
                <a:cubicBezTo>
                  <a:pt x="20" y="1"/>
                  <a:pt x="20" y="1"/>
                  <a:pt x="20" y="1"/>
                </a:cubicBezTo>
                <a:cubicBezTo>
                  <a:pt x="20" y="19"/>
                  <a:pt x="20" y="19"/>
                  <a:pt x="20" y="19"/>
                </a:cubicBezTo>
                <a:cubicBezTo>
                  <a:pt x="27" y="7"/>
                  <a:pt x="27" y="7"/>
                  <a:pt x="27" y="7"/>
                </a:cubicBezTo>
                <a:cubicBezTo>
                  <a:pt x="27" y="7"/>
                  <a:pt x="27" y="7"/>
                  <a:pt x="27" y="7"/>
                </a:cubicBezTo>
                <a:cubicBezTo>
                  <a:pt x="53" y="7"/>
                  <a:pt x="53" y="7"/>
                  <a:pt x="53" y="7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20" y="83"/>
                </a:moveTo>
                <a:cubicBezTo>
                  <a:pt x="20" y="83"/>
                  <a:pt x="20" y="83"/>
                  <a:pt x="20" y="83"/>
                </a:cubicBezTo>
                <a:cubicBezTo>
                  <a:pt x="23" y="83"/>
                  <a:pt x="25" y="81"/>
                  <a:pt x="25" y="79"/>
                </a:cubicBezTo>
                <a:cubicBezTo>
                  <a:pt x="25" y="67"/>
                  <a:pt x="25" y="67"/>
                  <a:pt x="25" y="67"/>
                </a:cubicBezTo>
                <a:cubicBezTo>
                  <a:pt x="53" y="67"/>
                  <a:pt x="53" y="67"/>
                  <a:pt x="53" y="67"/>
                </a:cubicBezTo>
                <a:cubicBezTo>
                  <a:pt x="53" y="24"/>
                  <a:pt x="53" y="24"/>
                  <a:pt x="53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47"/>
                  <a:pt x="20" y="47"/>
                  <a:pt x="20" y="47"/>
                </a:cubicBezTo>
                <a:cubicBezTo>
                  <a:pt x="31" y="47"/>
                  <a:pt x="31" y="47"/>
                  <a:pt x="31" y="47"/>
                </a:cubicBezTo>
                <a:cubicBezTo>
                  <a:pt x="31" y="58"/>
                  <a:pt x="31" y="58"/>
                  <a:pt x="31" y="58"/>
                </a:cubicBezTo>
                <a:cubicBezTo>
                  <a:pt x="31" y="58"/>
                  <a:pt x="31" y="58"/>
                  <a:pt x="31" y="58"/>
                </a:cubicBezTo>
                <a:cubicBezTo>
                  <a:pt x="20" y="58"/>
                  <a:pt x="20" y="58"/>
                  <a:pt x="20" y="58"/>
                </a:cubicBezTo>
                <a:lnTo>
                  <a:pt x="20" y="83"/>
                </a:lnTo>
                <a:close/>
                <a:moveTo>
                  <a:pt x="20" y="1"/>
                </a:moveTo>
                <a:cubicBezTo>
                  <a:pt x="11" y="19"/>
                  <a:pt x="11" y="19"/>
                  <a:pt x="11" y="19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81"/>
                  <a:pt x="2" y="83"/>
                  <a:pt x="5" y="83"/>
                </a:cubicBezTo>
                <a:cubicBezTo>
                  <a:pt x="20" y="83"/>
                  <a:pt x="20" y="83"/>
                  <a:pt x="20" y="83"/>
                </a:cubicBezTo>
                <a:cubicBezTo>
                  <a:pt x="20" y="58"/>
                  <a:pt x="20" y="58"/>
                  <a:pt x="20" y="58"/>
                </a:cubicBezTo>
                <a:cubicBezTo>
                  <a:pt x="10" y="58"/>
                  <a:pt x="10" y="58"/>
                  <a:pt x="10" y="58"/>
                </a:cubicBezTo>
                <a:cubicBezTo>
                  <a:pt x="10" y="47"/>
                  <a:pt x="10" y="47"/>
                  <a:pt x="10" y="47"/>
                </a:cubicBezTo>
                <a:cubicBezTo>
                  <a:pt x="20" y="47"/>
                  <a:pt x="20" y="47"/>
                  <a:pt x="20" y="47"/>
                </a:cubicBezTo>
                <a:cubicBezTo>
                  <a:pt x="20" y="24"/>
                  <a:pt x="20" y="24"/>
                  <a:pt x="20" y="24"/>
                </a:cubicBezTo>
                <a:cubicBezTo>
                  <a:pt x="18" y="24"/>
                  <a:pt x="18" y="24"/>
                  <a:pt x="18" y="24"/>
                </a:cubicBezTo>
                <a:cubicBezTo>
                  <a:pt x="20" y="19"/>
                  <a:pt x="20" y="19"/>
                  <a:pt x="20" y="19"/>
                </a:cubicBezTo>
                <a:lnTo>
                  <a:pt x="20" y="1"/>
                </a:lnTo>
                <a:close/>
              </a:path>
            </a:pathLst>
          </a:custGeom>
          <a:solidFill>
            <a:srgbClr val="6C798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6"/>
          <p:cNvSpPr/>
          <p:nvPr/>
        </p:nvSpPr>
        <p:spPr>
          <a:xfrm>
            <a:off x="7632768" y="4782190"/>
            <a:ext cx="1280201" cy="488533"/>
          </a:xfrm>
          <a:custGeom>
            <a:avLst/>
            <a:gdLst/>
            <a:ahLst/>
            <a:cxnLst/>
            <a:rect l="l" t="t" r="r" b="b"/>
            <a:pathLst>
              <a:path w="616" h="235" extrusionOk="0">
                <a:moveTo>
                  <a:pt x="493" y="235"/>
                </a:moveTo>
                <a:cubicBezTo>
                  <a:pt x="300" y="133"/>
                  <a:pt x="300" y="133"/>
                  <a:pt x="300" y="133"/>
                </a:cubicBezTo>
                <a:cubicBezTo>
                  <a:pt x="181" y="124"/>
                  <a:pt x="73" y="99"/>
                  <a:pt x="40" y="68"/>
                </a:cubicBezTo>
                <a:cubicBezTo>
                  <a:pt x="0" y="31"/>
                  <a:pt x="88" y="0"/>
                  <a:pt x="238" y="0"/>
                </a:cubicBezTo>
                <a:cubicBezTo>
                  <a:pt x="388" y="0"/>
                  <a:pt x="542" y="31"/>
                  <a:pt x="583" y="68"/>
                </a:cubicBezTo>
                <a:cubicBezTo>
                  <a:pt x="616" y="99"/>
                  <a:pt x="564" y="124"/>
                  <a:pt x="463" y="133"/>
                </a:cubicBezTo>
                <a:lnTo>
                  <a:pt x="493" y="235"/>
                </a:lnTo>
                <a:close/>
              </a:path>
            </a:pathLst>
          </a:custGeom>
          <a:solidFill>
            <a:srgbClr val="D0DB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" name="Google Shape;211;p16"/>
          <p:cNvGrpSpPr/>
          <p:nvPr/>
        </p:nvGrpSpPr>
        <p:grpSpPr>
          <a:xfrm>
            <a:off x="8774141" y="586610"/>
            <a:ext cx="589578" cy="1020118"/>
            <a:chOff x="8774141" y="586610"/>
            <a:chExt cx="589578" cy="1020118"/>
          </a:xfrm>
        </p:grpSpPr>
        <p:sp>
          <p:nvSpPr>
            <p:cNvPr id="212" name="Google Shape;212;p16"/>
            <p:cNvSpPr/>
            <p:nvPr/>
          </p:nvSpPr>
          <p:spPr>
            <a:xfrm>
              <a:off x="8774141" y="586610"/>
              <a:ext cx="589578" cy="5895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8969203" y="1008364"/>
              <a:ext cx="199454" cy="598364"/>
            </a:xfrm>
            <a:custGeom>
              <a:avLst/>
              <a:gdLst/>
              <a:ahLst/>
              <a:cxnLst/>
              <a:rect l="l" t="t" r="r" b="b"/>
              <a:pathLst>
                <a:path w="227" h="681" extrusionOk="0">
                  <a:moveTo>
                    <a:pt x="113" y="681"/>
                  </a:moveTo>
                  <a:lnTo>
                    <a:pt x="0" y="113"/>
                  </a:lnTo>
                  <a:lnTo>
                    <a:pt x="94" y="0"/>
                  </a:lnTo>
                  <a:lnTo>
                    <a:pt x="227" y="113"/>
                  </a:lnTo>
                  <a:lnTo>
                    <a:pt x="113" y="6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8836526" y="650752"/>
              <a:ext cx="464808" cy="463051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6"/>
            <p:cNvSpPr txBox="1"/>
            <p:nvPr/>
          </p:nvSpPr>
          <p:spPr>
            <a:xfrm>
              <a:off x="8846191" y="693183"/>
              <a:ext cx="447558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4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6" name="Google Shape;216;p16"/>
          <p:cNvGrpSpPr/>
          <p:nvPr/>
        </p:nvGrpSpPr>
        <p:grpSpPr>
          <a:xfrm>
            <a:off x="7699546" y="806274"/>
            <a:ext cx="803970" cy="1392669"/>
            <a:chOff x="7699546" y="806274"/>
            <a:chExt cx="803970" cy="1392669"/>
          </a:xfrm>
        </p:grpSpPr>
        <p:sp>
          <p:nvSpPr>
            <p:cNvPr id="217" name="Google Shape;217;p16"/>
            <p:cNvSpPr/>
            <p:nvPr/>
          </p:nvSpPr>
          <p:spPr>
            <a:xfrm>
              <a:off x="7965778" y="1380036"/>
              <a:ext cx="271504" cy="818907"/>
            </a:xfrm>
            <a:custGeom>
              <a:avLst/>
              <a:gdLst/>
              <a:ahLst/>
              <a:cxnLst/>
              <a:rect l="l" t="t" r="r" b="b"/>
              <a:pathLst>
                <a:path w="309" h="932" extrusionOk="0">
                  <a:moveTo>
                    <a:pt x="153" y="932"/>
                  </a:moveTo>
                  <a:lnTo>
                    <a:pt x="0" y="156"/>
                  </a:lnTo>
                  <a:lnTo>
                    <a:pt x="127" y="0"/>
                  </a:lnTo>
                  <a:lnTo>
                    <a:pt x="309" y="156"/>
                  </a:lnTo>
                  <a:lnTo>
                    <a:pt x="153" y="9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7699546" y="806274"/>
              <a:ext cx="803970" cy="8048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7784775" y="891503"/>
              <a:ext cx="633511" cy="634390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6"/>
            <p:cNvSpPr txBox="1"/>
            <p:nvPr/>
          </p:nvSpPr>
          <p:spPr>
            <a:xfrm>
              <a:off x="7832867" y="977865"/>
              <a:ext cx="537327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2400" b="0" i="0" u="none" strike="noStrike" cap="none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1" name="Google Shape;221;p16"/>
          <p:cNvGrpSpPr/>
          <p:nvPr/>
        </p:nvGrpSpPr>
        <p:grpSpPr>
          <a:xfrm>
            <a:off x="6452734" y="1251752"/>
            <a:ext cx="980579" cy="1697563"/>
            <a:chOff x="6452734" y="1251752"/>
            <a:chExt cx="980579" cy="1697563"/>
          </a:xfrm>
        </p:grpSpPr>
        <p:sp>
          <p:nvSpPr>
            <p:cNvPr id="222" name="Google Shape;222;p16"/>
            <p:cNvSpPr/>
            <p:nvPr/>
          </p:nvSpPr>
          <p:spPr>
            <a:xfrm>
              <a:off x="6779594" y="1952041"/>
              <a:ext cx="329496" cy="997274"/>
            </a:xfrm>
            <a:custGeom>
              <a:avLst/>
              <a:gdLst/>
              <a:ahLst/>
              <a:cxnLst/>
              <a:rect l="l" t="t" r="r" b="b"/>
              <a:pathLst>
                <a:path w="375" h="1135" extrusionOk="0">
                  <a:moveTo>
                    <a:pt x="186" y="1135"/>
                  </a:moveTo>
                  <a:lnTo>
                    <a:pt x="0" y="189"/>
                  </a:lnTo>
                  <a:lnTo>
                    <a:pt x="156" y="0"/>
                  </a:lnTo>
                  <a:lnTo>
                    <a:pt x="375" y="189"/>
                  </a:lnTo>
                  <a:lnTo>
                    <a:pt x="186" y="113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6452734" y="1251752"/>
              <a:ext cx="980579" cy="98233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6556415" y="1357191"/>
              <a:ext cx="773217" cy="771460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6"/>
            <p:cNvSpPr txBox="1"/>
            <p:nvPr/>
          </p:nvSpPr>
          <p:spPr>
            <a:xfrm>
              <a:off x="6613078" y="1449654"/>
              <a:ext cx="652743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200" b="0" i="0" u="none" strike="noStrike" cap="none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32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" name="Google Shape;226;p16"/>
          <p:cNvGrpSpPr/>
          <p:nvPr/>
        </p:nvGrpSpPr>
        <p:grpSpPr>
          <a:xfrm>
            <a:off x="8092305" y="3319229"/>
            <a:ext cx="1128194" cy="1951494"/>
            <a:chOff x="8092305" y="3319229"/>
            <a:chExt cx="1128194" cy="1951494"/>
          </a:xfrm>
        </p:grpSpPr>
        <p:sp>
          <p:nvSpPr>
            <p:cNvPr id="227" name="Google Shape;227;p16"/>
            <p:cNvSpPr/>
            <p:nvPr/>
          </p:nvSpPr>
          <p:spPr>
            <a:xfrm>
              <a:off x="8466612" y="4123199"/>
              <a:ext cx="379579" cy="1147524"/>
            </a:xfrm>
            <a:custGeom>
              <a:avLst/>
              <a:gdLst/>
              <a:ahLst/>
              <a:cxnLst/>
              <a:rect l="l" t="t" r="r" b="b"/>
              <a:pathLst>
                <a:path w="432" h="1306" extrusionOk="0">
                  <a:moveTo>
                    <a:pt x="217" y="1306"/>
                  </a:moveTo>
                  <a:lnTo>
                    <a:pt x="0" y="218"/>
                  </a:lnTo>
                  <a:lnTo>
                    <a:pt x="179" y="0"/>
                  </a:lnTo>
                  <a:lnTo>
                    <a:pt x="432" y="218"/>
                  </a:lnTo>
                  <a:lnTo>
                    <a:pt x="217" y="130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8092305" y="3319229"/>
              <a:ext cx="1128194" cy="112819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8212680" y="3439605"/>
              <a:ext cx="887442" cy="887442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6"/>
            <p:cNvSpPr txBox="1"/>
            <p:nvPr/>
          </p:nvSpPr>
          <p:spPr>
            <a:xfrm>
              <a:off x="8299573" y="3562808"/>
              <a:ext cx="713658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 b="0" i="0" u="none" strike="noStrike" cap="none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3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1" name="Google Shape;231;p16"/>
          <p:cNvGrpSpPr/>
          <p:nvPr/>
        </p:nvGrpSpPr>
        <p:grpSpPr>
          <a:xfrm>
            <a:off x="9521877" y="2943164"/>
            <a:ext cx="1377731" cy="2382914"/>
            <a:chOff x="9521877" y="2943164"/>
            <a:chExt cx="1377731" cy="2382914"/>
          </a:xfrm>
        </p:grpSpPr>
        <p:sp>
          <p:nvSpPr>
            <p:cNvPr id="232" name="Google Shape;232;p16"/>
            <p:cNvSpPr/>
            <p:nvPr/>
          </p:nvSpPr>
          <p:spPr>
            <a:xfrm>
              <a:off x="9977020" y="3925501"/>
              <a:ext cx="464808" cy="1400577"/>
            </a:xfrm>
            <a:custGeom>
              <a:avLst/>
              <a:gdLst/>
              <a:ahLst/>
              <a:cxnLst/>
              <a:rect l="l" t="t" r="r" b="b"/>
              <a:pathLst>
                <a:path w="529" h="1594" extrusionOk="0">
                  <a:moveTo>
                    <a:pt x="265" y="1594"/>
                  </a:moveTo>
                  <a:lnTo>
                    <a:pt x="0" y="265"/>
                  </a:lnTo>
                  <a:lnTo>
                    <a:pt x="220" y="0"/>
                  </a:lnTo>
                  <a:lnTo>
                    <a:pt x="529" y="265"/>
                  </a:lnTo>
                  <a:lnTo>
                    <a:pt x="265" y="15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9521877" y="2943164"/>
              <a:ext cx="1377731" cy="137773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9666855" y="3088142"/>
              <a:ext cx="1085139" cy="1085140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6"/>
            <p:cNvSpPr txBox="1"/>
            <p:nvPr/>
          </p:nvSpPr>
          <p:spPr>
            <a:xfrm>
              <a:off x="9799459" y="3247443"/>
              <a:ext cx="829073" cy="7694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4400" b="0" i="0" u="none" strike="noStrike" cap="none">
                  <a:solidFill>
                    <a:schemeClr val="accent5"/>
                  </a:solidFill>
                  <a:latin typeface="Arial"/>
                  <a:ea typeface="Arial"/>
                  <a:cs typeface="Arial"/>
                  <a:sym typeface="Arial"/>
                </a:rPr>
                <a:t>05</a:t>
              </a:r>
              <a:endParaRPr sz="4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" name="Google Shape;236;p16"/>
          <p:cNvGrpSpPr/>
          <p:nvPr/>
        </p:nvGrpSpPr>
        <p:grpSpPr>
          <a:xfrm>
            <a:off x="1811642" y="1907437"/>
            <a:ext cx="3502279" cy="650577"/>
            <a:chOff x="1811642" y="1907437"/>
            <a:chExt cx="3502279" cy="650577"/>
          </a:xfrm>
        </p:grpSpPr>
        <p:sp>
          <p:nvSpPr>
            <p:cNvPr id="237" name="Google Shape;237;p16"/>
            <p:cNvSpPr txBox="1"/>
            <p:nvPr/>
          </p:nvSpPr>
          <p:spPr>
            <a:xfrm>
              <a:off x="1811642" y="1907437"/>
              <a:ext cx="203132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b="1" i="0" u="none" strike="noStrike" cap="none" dirty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提供團體發布活動</a:t>
              </a:r>
              <a:endParaRPr sz="1800" b="1" i="0" u="none" strike="noStrike" cap="none" dirty="0">
                <a:solidFill>
                  <a:srgbClr val="083ADA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238" name="Google Shape;238;p16"/>
            <p:cNvSpPr txBox="1"/>
            <p:nvPr/>
          </p:nvSpPr>
          <p:spPr>
            <a:xfrm>
              <a:off x="1811643" y="2170256"/>
              <a:ext cx="3502278" cy="3877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 i="0" u="none" strike="noStrike" cap="none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例如:社團、學校、系學會</a:t>
              </a:r>
              <a:r>
                <a:rPr lang="zh-TW" sz="1600" i="0" u="none" strike="noStrike" cap="none" dirty="0">
                  <a:solidFill>
                    <a:srgbClr val="53C762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。</a:t>
              </a:r>
              <a:endParaRPr sz="1600" i="0" u="none" strike="noStrike" cap="none" dirty="0">
                <a:solidFill>
                  <a:srgbClr val="53C762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grpSp>
        <p:nvGrpSpPr>
          <p:cNvPr id="239" name="Google Shape;239;p16"/>
          <p:cNvGrpSpPr/>
          <p:nvPr/>
        </p:nvGrpSpPr>
        <p:grpSpPr>
          <a:xfrm>
            <a:off x="1811642" y="2764458"/>
            <a:ext cx="3502278" cy="946043"/>
            <a:chOff x="1811642" y="2764458"/>
            <a:chExt cx="3502278" cy="946043"/>
          </a:xfrm>
        </p:grpSpPr>
        <p:sp>
          <p:nvSpPr>
            <p:cNvPr id="240" name="Google Shape;240;p16"/>
            <p:cNvSpPr txBox="1"/>
            <p:nvPr/>
          </p:nvSpPr>
          <p:spPr>
            <a:xfrm>
              <a:off x="1811642" y="2764458"/>
              <a:ext cx="203132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b="1" i="0" u="none" strike="noStrike" cap="none" dirty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提供個人舉辦活動</a:t>
              </a:r>
              <a:endParaRPr sz="1800" b="1" i="0" u="none" strike="noStrike" cap="none" dirty="0">
                <a:solidFill>
                  <a:srgbClr val="083ADA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241" name="Google Shape;241;p16"/>
            <p:cNvSpPr txBox="1"/>
            <p:nvPr/>
          </p:nvSpPr>
          <p:spPr>
            <a:xfrm>
              <a:off x="1811642" y="3027277"/>
              <a:ext cx="3502278" cy="6832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 i="0" u="none" strike="noStrike" cap="none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活動內容不拘:運動競技類、旅遊類</a:t>
              </a:r>
              <a:r>
                <a:rPr lang="zh-TW" sz="1600" i="0" u="none" strike="noStrike" cap="none" dirty="0" smtClean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。</a:t>
              </a:r>
              <a:endParaRPr lang="en-US" altLang="zh-TW" sz="1600" i="0" u="none" strike="noStrike" cap="none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1600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亦</a:t>
              </a:r>
              <a:r>
                <a:rPr lang="zh-TW" altLang="en-US" sz="1600" dirty="0" smtClean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可以延伸到團購、</a:t>
              </a:r>
              <a:r>
                <a:rPr lang="zh-TW" altLang="en-US" sz="1600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訂</a:t>
              </a:r>
              <a:r>
                <a:rPr lang="zh-TW" altLang="en-US" sz="1600" dirty="0" smtClean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</a:rPr>
                <a:t>外賣</a:t>
              </a:r>
              <a:r>
                <a:rPr lang="zh-TW" altLang="en-US" sz="1600" dirty="0" smtClean="0">
                  <a:solidFill>
                    <a:srgbClr val="53C762"/>
                  </a:solidFill>
                  <a:latin typeface="微軟正黑體" pitchFamily="34" charset="-120"/>
                  <a:ea typeface="微軟正黑體" pitchFamily="34" charset="-120"/>
                </a:rPr>
                <a:t>。</a:t>
              </a:r>
              <a:endParaRPr sz="1600" i="0" u="none" strike="noStrike" cap="none" dirty="0">
                <a:solidFill>
                  <a:srgbClr val="53C762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grpSp>
        <p:nvGrpSpPr>
          <p:cNvPr id="242" name="Google Shape;242;p16"/>
          <p:cNvGrpSpPr/>
          <p:nvPr/>
        </p:nvGrpSpPr>
        <p:grpSpPr>
          <a:xfrm>
            <a:off x="1811642" y="3621479"/>
            <a:ext cx="4321012" cy="946043"/>
            <a:chOff x="1811642" y="3621479"/>
            <a:chExt cx="4321012" cy="946043"/>
          </a:xfrm>
        </p:grpSpPr>
        <p:sp>
          <p:nvSpPr>
            <p:cNvPr id="243" name="Google Shape;243;p16"/>
            <p:cNvSpPr txBox="1"/>
            <p:nvPr/>
          </p:nvSpPr>
          <p:spPr>
            <a:xfrm>
              <a:off x="1811642" y="3621479"/>
              <a:ext cx="4321012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b="1" i="0" u="none" strike="noStrike" cap="none" dirty="0" smtClean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提供</a:t>
              </a:r>
              <a:r>
                <a:rPr lang="zh-TW" altLang="en-US" sz="1800" b="1" dirty="0" smtClean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</a:rPr>
                <a:t>活</a:t>
              </a:r>
              <a:r>
                <a:rPr lang="zh-TW" altLang="en-US" sz="1800" b="1" dirty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</a:rPr>
                <a:t>動</a:t>
              </a:r>
              <a:r>
                <a:rPr lang="zh-TW" sz="1800" b="1" i="0" u="none" strike="noStrike" cap="none" dirty="0" smtClean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查詢</a:t>
              </a:r>
              <a:r>
                <a:rPr lang="zh-TW" sz="1800" b="1" i="0" u="none" strike="noStrike" cap="none" dirty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、</a:t>
              </a:r>
              <a:r>
                <a:rPr lang="zh-TW" sz="1800" b="1" i="0" u="none" strike="noStrike" cap="none" dirty="0" smtClean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報名</a:t>
              </a:r>
              <a:r>
                <a:rPr lang="zh-TW" altLang="en-US" sz="1800" b="1" i="0" u="none" strike="noStrike" cap="none" dirty="0" smtClean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、交友、聊天室功能</a:t>
              </a:r>
              <a:endParaRPr sz="1800" b="1" i="0" u="none" strike="noStrike" cap="none" dirty="0">
                <a:solidFill>
                  <a:srgbClr val="083ADA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244" name="Google Shape;244;p16"/>
            <p:cNvSpPr txBox="1"/>
            <p:nvPr/>
          </p:nvSpPr>
          <p:spPr>
            <a:xfrm>
              <a:off x="1811642" y="3884298"/>
              <a:ext cx="3502278" cy="6832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 i="0" u="none" strike="noStrike" cap="none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讓學生看到喜歡的活動就可以快速地</a:t>
              </a:r>
              <a:r>
                <a:rPr lang="zh-TW" sz="1600" i="0" u="none" strike="noStrike" cap="none" dirty="0" smtClean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報名</a:t>
              </a:r>
              <a:r>
                <a:rPr lang="zh-TW" altLang="en-US" sz="1600" i="0" u="none" strike="noStrike" cap="none" dirty="0" smtClean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，並且在</a:t>
              </a:r>
              <a:r>
                <a:rPr lang="en-US" altLang="zh-TW" sz="1600" i="0" u="none" strike="noStrike" cap="none" dirty="0" smtClean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APP</a:t>
              </a:r>
              <a:r>
                <a:rPr lang="zh-TW" altLang="en-US" sz="1600" i="0" u="none" strike="noStrike" cap="none" dirty="0" smtClean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上交友</a:t>
              </a:r>
              <a:r>
                <a:rPr lang="zh-TW" sz="1600" i="0" u="none" strike="noStrike" cap="none" dirty="0" smtClean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。</a:t>
              </a:r>
              <a:endParaRPr sz="1600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grpSp>
        <p:nvGrpSpPr>
          <p:cNvPr id="245" name="Google Shape;245;p16"/>
          <p:cNvGrpSpPr/>
          <p:nvPr/>
        </p:nvGrpSpPr>
        <p:grpSpPr>
          <a:xfrm>
            <a:off x="1811642" y="4478500"/>
            <a:ext cx="3502278" cy="946043"/>
            <a:chOff x="1811642" y="4478500"/>
            <a:chExt cx="3502278" cy="946043"/>
          </a:xfrm>
        </p:grpSpPr>
        <p:sp>
          <p:nvSpPr>
            <p:cNvPr id="246" name="Google Shape;246;p16"/>
            <p:cNvSpPr txBox="1"/>
            <p:nvPr/>
          </p:nvSpPr>
          <p:spPr>
            <a:xfrm>
              <a:off x="1811642" y="4478500"/>
              <a:ext cx="295465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b="1" i="0" u="none" strike="noStrike" cap="none" dirty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提供主辦方篩選過濾報名者</a:t>
              </a:r>
              <a:endParaRPr sz="1800" b="1" i="0" u="none" strike="noStrike" cap="none" dirty="0">
                <a:solidFill>
                  <a:srgbClr val="083ADA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247" name="Google Shape;247;p16"/>
            <p:cNvSpPr txBox="1"/>
            <p:nvPr/>
          </p:nvSpPr>
          <p:spPr>
            <a:xfrm>
              <a:off x="1811642" y="4741319"/>
              <a:ext cx="3502278" cy="6832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 i="0" u="none" strike="noStrike" cap="none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主辦方可以根據男女比例、三校生比例、限定科系去篩選。</a:t>
              </a:r>
              <a:endParaRPr sz="1600" i="0" u="none" strike="noStrike" cap="none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grpSp>
        <p:nvGrpSpPr>
          <p:cNvPr id="248" name="Google Shape;248;p16"/>
          <p:cNvGrpSpPr/>
          <p:nvPr/>
        </p:nvGrpSpPr>
        <p:grpSpPr>
          <a:xfrm>
            <a:off x="1811642" y="5335521"/>
            <a:ext cx="3502278" cy="946043"/>
            <a:chOff x="1811642" y="5335521"/>
            <a:chExt cx="3502278" cy="946043"/>
          </a:xfrm>
        </p:grpSpPr>
        <p:sp>
          <p:nvSpPr>
            <p:cNvPr id="249" name="Google Shape;249;p16"/>
            <p:cNvSpPr txBox="1"/>
            <p:nvPr/>
          </p:nvSpPr>
          <p:spPr>
            <a:xfrm>
              <a:off x="1811642" y="5335521"/>
              <a:ext cx="156966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b="1" i="0" u="none" strike="noStrike" cap="none" dirty="0">
                  <a:solidFill>
                    <a:srgbClr val="083ADA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提供回饋系統</a:t>
              </a:r>
              <a:endParaRPr sz="1800" b="1" i="0" u="none" strike="noStrike" cap="none" dirty="0">
                <a:solidFill>
                  <a:srgbClr val="083ADA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  <p:sp>
          <p:nvSpPr>
            <p:cNvPr id="250" name="Google Shape;250;p16"/>
            <p:cNvSpPr txBox="1"/>
            <p:nvPr/>
          </p:nvSpPr>
          <p:spPr>
            <a:xfrm>
              <a:off x="1811642" y="5598340"/>
              <a:ext cx="3502278" cy="6832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 i="0" u="none" strike="noStrike" cap="none" dirty="0">
                  <a:solidFill>
                    <a:schemeClr val="tx1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活動方辦完活動後，會直接寄送活動回饋，且讓使用者評分</a:t>
              </a:r>
              <a:r>
                <a:rPr lang="zh-TW" sz="1600" i="0" u="none" strike="noStrike" cap="none" dirty="0">
                  <a:solidFill>
                    <a:srgbClr val="53C762"/>
                  </a:solidFill>
                  <a:latin typeface="微軟正黑體" pitchFamily="34" charset="-120"/>
                  <a:ea typeface="微軟正黑體" pitchFamily="34" charset="-120"/>
                  <a:sym typeface="Arial"/>
                </a:rPr>
                <a:t>。</a:t>
              </a:r>
              <a:endParaRPr sz="1600" i="0" u="none" strike="noStrike" cap="none" dirty="0">
                <a:solidFill>
                  <a:srgbClr val="53C762"/>
                </a:solidFill>
                <a:latin typeface="微軟正黑體" pitchFamily="34" charset="-120"/>
                <a:ea typeface="微軟正黑體" pitchFamily="34" charset="-120"/>
                <a:sym typeface="Arial"/>
              </a:endParaRPr>
            </a:p>
          </p:txBody>
        </p:sp>
      </p:grpSp>
      <p:grpSp>
        <p:nvGrpSpPr>
          <p:cNvPr id="251" name="Google Shape;251;p16"/>
          <p:cNvGrpSpPr/>
          <p:nvPr/>
        </p:nvGrpSpPr>
        <p:grpSpPr>
          <a:xfrm>
            <a:off x="1360614" y="3562466"/>
            <a:ext cx="407582" cy="705600"/>
            <a:chOff x="6452734" y="1251752"/>
            <a:chExt cx="980579" cy="1697563"/>
          </a:xfrm>
        </p:grpSpPr>
        <p:sp>
          <p:nvSpPr>
            <p:cNvPr id="252" name="Google Shape;252;p16"/>
            <p:cNvSpPr/>
            <p:nvPr/>
          </p:nvSpPr>
          <p:spPr>
            <a:xfrm>
              <a:off x="6779594" y="1952041"/>
              <a:ext cx="329496" cy="997274"/>
            </a:xfrm>
            <a:custGeom>
              <a:avLst/>
              <a:gdLst/>
              <a:ahLst/>
              <a:cxnLst/>
              <a:rect l="l" t="t" r="r" b="b"/>
              <a:pathLst>
                <a:path w="375" h="1135" extrusionOk="0">
                  <a:moveTo>
                    <a:pt x="186" y="1135"/>
                  </a:moveTo>
                  <a:lnTo>
                    <a:pt x="0" y="189"/>
                  </a:lnTo>
                  <a:lnTo>
                    <a:pt x="156" y="0"/>
                  </a:lnTo>
                  <a:lnTo>
                    <a:pt x="375" y="189"/>
                  </a:lnTo>
                  <a:lnTo>
                    <a:pt x="186" y="113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6452734" y="1251752"/>
              <a:ext cx="980579" cy="98233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6556416" y="1357191"/>
              <a:ext cx="773217" cy="771460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5" name="Google Shape;255;p16"/>
          <p:cNvGrpSpPr/>
          <p:nvPr/>
        </p:nvGrpSpPr>
        <p:grpSpPr>
          <a:xfrm>
            <a:off x="1355492" y="4428846"/>
            <a:ext cx="407920" cy="705600"/>
            <a:chOff x="8092305" y="3319229"/>
            <a:chExt cx="1128194" cy="1951494"/>
          </a:xfrm>
        </p:grpSpPr>
        <p:sp>
          <p:nvSpPr>
            <p:cNvPr id="256" name="Google Shape;256;p16"/>
            <p:cNvSpPr/>
            <p:nvPr/>
          </p:nvSpPr>
          <p:spPr>
            <a:xfrm>
              <a:off x="8466612" y="4123199"/>
              <a:ext cx="379579" cy="1147524"/>
            </a:xfrm>
            <a:custGeom>
              <a:avLst/>
              <a:gdLst/>
              <a:ahLst/>
              <a:cxnLst/>
              <a:rect l="l" t="t" r="r" b="b"/>
              <a:pathLst>
                <a:path w="432" h="1306" extrusionOk="0">
                  <a:moveTo>
                    <a:pt x="217" y="1306"/>
                  </a:moveTo>
                  <a:lnTo>
                    <a:pt x="0" y="218"/>
                  </a:lnTo>
                  <a:lnTo>
                    <a:pt x="179" y="0"/>
                  </a:lnTo>
                  <a:lnTo>
                    <a:pt x="432" y="218"/>
                  </a:lnTo>
                  <a:lnTo>
                    <a:pt x="217" y="130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8092305" y="3319229"/>
              <a:ext cx="1128194" cy="112819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8212680" y="3439605"/>
              <a:ext cx="887442" cy="887442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9" name="Google Shape;259;p16"/>
          <p:cNvGrpSpPr/>
          <p:nvPr/>
        </p:nvGrpSpPr>
        <p:grpSpPr>
          <a:xfrm>
            <a:off x="1340897" y="5324029"/>
            <a:ext cx="407957" cy="705600"/>
            <a:chOff x="9521877" y="2943164"/>
            <a:chExt cx="1377731" cy="2382914"/>
          </a:xfrm>
        </p:grpSpPr>
        <p:sp>
          <p:nvSpPr>
            <p:cNvPr id="260" name="Google Shape;260;p16"/>
            <p:cNvSpPr/>
            <p:nvPr/>
          </p:nvSpPr>
          <p:spPr>
            <a:xfrm>
              <a:off x="9977020" y="3925501"/>
              <a:ext cx="464808" cy="1400577"/>
            </a:xfrm>
            <a:custGeom>
              <a:avLst/>
              <a:gdLst/>
              <a:ahLst/>
              <a:cxnLst/>
              <a:rect l="l" t="t" r="r" b="b"/>
              <a:pathLst>
                <a:path w="529" h="1594" extrusionOk="0">
                  <a:moveTo>
                    <a:pt x="265" y="1594"/>
                  </a:moveTo>
                  <a:lnTo>
                    <a:pt x="0" y="265"/>
                  </a:lnTo>
                  <a:lnTo>
                    <a:pt x="220" y="0"/>
                  </a:lnTo>
                  <a:lnTo>
                    <a:pt x="529" y="265"/>
                  </a:lnTo>
                  <a:lnTo>
                    <a:pt x="265" y="15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9521877" y="2943164"/>
              <a:ext cx="1377731" cy="137773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9666855" y="3088142"/>
              <a:ext cx="1085139" cy="1085140"/>
            </a:xfrm>
            <a:prstGeom prst="ellipse">
              <a:avLst/>
            </a:prstGeom>
            <a:solidFill>
              <a:srgbClr val="B6E7B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6"/>
            <p:cNvSpPr txBox="1"/>
            <p:nvPr/>
          </p:nvSpPr>
          <p:spPr>
            <a:xfrm>
              <a:off x="10121631" y="3247441"/>
              <a:ext cx="169404" cy="70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4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p16"/>
          <p:cNvSpPr txBox="1"/>
          <p:nvPr/>
        </p:nvSpPr>
        <p:spPr>
          <a:xfrm>
            <a:off x="1362696" y="1870711"/>
            <a:ext cx="3834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6"/>
          <p:cNvSpPr txBox="1"/>
          <p:nvPr/>
        </p:nvSpPr>
        <p:spPr>
          <a:xfrm>
            <a:off x="1363136" y="2736347"/>
            <a:ext cx="3834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6"/>
          <p:cNvSpPr txBox="1"/>
          <p:nvPr/>
        </p:nvSpPr>
        <p:spPr>
          <a:xfrm>
            <a:off x="1364559" y="3608090"/>
            <a:ext cx="3834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6"/>
          <p:cNvSpPr txBox="1"/>
          <p:nvPr/>
        </p:nvSpPr>
        <p:spPr>
          <a:xfrm>
            <a:off x="1363076" y="4478917"/>
            <a:ext cx="3834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6"/>
          <p:cNvSpPr txBox="1"/>
          <p:nvPr/>
        </p:nvSpPr>
        <p:spPr>
          <a:xfrm>
            <a:off x="1357351" y="5373728"/>
            <a:ext cx="3834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00"/>
                            </p:stCondLst>
                            <p:childTnLst>
                              <p:par>
                                <p:cTn id="9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000"/>
                            </p:stCondLst>
                            <p:childTnLst>
                              <p:par>
                                <p:cTn id="9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rgbClr val="000000"/>
      </a:dk1>
      <a:lt1>
        <a:srgbClr val="C7EDCC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3090</TotalTime>
  <Words>2585</Words>
  <Application>Microsoft Office PowerPoint</Application>
  <PresentationFormat>寬螢幕</PresentationFormat>
  <Paragraphs>354</Paragraphs>
  <Slides>26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16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43" baseType="lpstr">
      <vt:lpstr>Lato Light</vt:lpstr>
      <vt:lpstr>微軟正黑體</vt:lpstr>
      <vt:lpstr>PMingLiU</vt:lpstr>
      <vt:lpstr>Arimo</vt:lpstr>
      <vt:lpstr>微軟正黑體</vt:lpstr>
      <vt:lpstr>Lato</vt:lpstr>
      <vt:lpstr>Libre Baskerville</vt:lpstr>
      <vt:lpstr>Calibri</vt:lpstr>
      <vt:lpstr>Century Gothic</vt:lpstr>
      <vt:lpstr>Arial</vt:lpstr>
      <vt:lpstr>Times New Roman</vt:lpstr>
      <vt:lpstr>PMingLiU</vt:lpstr>
      <vt:lpstr>Lato Black</vt:lpstr>
      <vt:lpstr>Source Sans Pro</vt:lpstr>
      <vt:lpstr>Noto Sans Symbols</vt:lpstr>
      <vt:lpstr>Trebuchet MS</vt:lpstr>
      <vt:lpstr>多面向</vt:lpstr>
      <vt:lpstr>台灣大學系統-活動平台</vt:lpstr>
      <vt:lpstr>專題緣起1/2</vt:lpstr>
      <vt:lpstr>專題緣起2/2</vt:lpstr>
      <vt:lpstr>市調-基本資料1/3</vt:lpstr>
      <vt:lpstr>市調-關於參與活動2/3</vt:lpstr>
      <vt:lpstr>市調-關於論文及作業發送問卷方面3/3</vt:lpstr>
      <vt:lpstr>痛點一 三校學生，彼此交流機會不足。</vt:lpstr>
      <vt:lpstr>痛點一 三校學生，彼此交流機會不足。</vt:lpstr>
      <vt:lpstr>PowerPoint 簡報</vt:lpstr>
      <vt:lpstr>市調-參與活動比例</vt:lpstr>
      <vt:lpstr>預估專案成效-滿足市場需求 (潛在活動上架數量、學生參與人次)</vt:lpstr>
      <vt:lpstr>痛點二：專題論文調查時，找不到合適及足夠的問卷對象</vt:lpstr>
      <vt:lpstr>PowerPoint 簡報</vt:lpstr>
      <vt:lpstr>市調-發佈問卷需求頻率</vt:lpstr>
      <vt:lpstr>預估專案成效-滿足潛在問卷數量需求</vt:lpstr>
      <vt:lpstr>PowerPoint 簡報</vt:lpstr>
      <vt:lpstr>UI 展示</vt:lpstr>
      <vt:lpstr>PowerPoint 簡報</vt:lpstr>
      <vt:lpstr>PowerPoint 簡報</vt:lpstr>
      <vt:lpstr>時程發展</vt:lpstr>
      <vt:lpstr>PowerPoint 簡報</vt:lpstr>
      <vt:lpstr>系統架構圖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專題：台灣大學系統-活動平台 報告及討論會議 簡報</dc:title>
  <dc:creator>harry chen</dc:creator>
  <cp:lastModifiedBy>harry chen</cp:lastModifiedBy>
  <cp:revision>96</cp:revision>
  <dcterms:created xsi:type="dcterms:W3CDTF">2021-10-03T11:16:06Z</dcterms:created>
  <dcterms:modified xsi:type="dcterms:W3CDTF">2021-12-29T16:36:59Z</dcterms:modified>
</cp:coreProperties>
</file>